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sldIdLst>
    <p:sldId id="256" r:id="rId2"/>
    <p:sldId id="269" r:id="rId3"/>
    <p:sldId id="268" r:id="rId4"/>
    <p:sldId id="267" r:id="rId5"/>
    <p:sldId id="280" r:id="rId6"/>
    <p:sldId id="288" r:id="rId7"/>
    <p:sldId id="270" r:id="rId8"/>
    <p:sldId id="307" r:id="rId9"/>
    <p:sldId id="271" r:id="rId10"/>
    <p:sldId id="272" r:id="rId11"/>
    <p:sldId id="273" r:id="rId12"/>
    <p:sldId id="274" r:id="rId13"/>
    <p:sldId id="281" r:id="rId14"/>
    <p:sldId id="275" r:id="rId15"/>
    <p:sldId id="287" r:id="rId16"/>
    <p:sldId id="293" r:id="rId17"/>
    <p:sldId id="295" r:id="rId18"/>
    <p:sldId id="294" r:id="rId19"/>
    <p:sldId id="351" r:id="rId20"/>
    <p:sldId id="279" r:id="rId21"/>
    <p:sldId id="336" r:id="rId22"/>
    <p:sldId id="337" r:id="rId23"/>
    <p:sldId id="338" r:id="rId24"/>
    <p:sldId id="339" r:id="rId25"/>
    <p:sldId id="282" r:id="rId26"/>
    <p:sldId id="283" r:id="rId27"/>
    <p:sldId id="286" r:id="rId28"/>
    <p:sldId id="284" r:id="rId29"/>
    <p:sldId id="285" r:id="rId30"/>
    <p:sldId id="289" r:id="rId31"/>
    <p:sldId id="290" r:id="rId32"/>
    <p:sldId id="291" r:id="rId33"/>
    <p:sldId id="341" r:id="rId34"/>
    <p:sldId id="342" r:id="rId35"/>
    <p:sldId id="343" r:id="rId36"/>
    <p:sldId id="344" r:id="rId37"/>
    <p:sldId id="345" r:id="rId38"/>
    <p:sldId id="346" r:id="rId39"/>
    <p:sldId id="347" r:id="rId40"/>
    <p:sldId id="348" r:id="rId41"/>
    <p:sldId id="292" r:id="rId42"/>
    <p:sldId id="301" r:id="rId43"/>
    <p:sldId id="302" r:id="rId44"/>
    <p:sldId id="303" r:id="rId45"/>
    <p:sldId id="304" r:id="rId46"/>
    <p:sldId id="350" r:id="rId47"/>
    <p:sldId id="340" r:id="rId48"/>
    <p:sldId id="305" r:id="rId49"/>
    <p:sldId id="353" r:id="rId50"/>
    <p:sldId id="306" r:id="rId51"/>
    <p:sldId id="308" r:id="rId52"/>
    <p:sldId id="309" r:id="rId53"/>
    <p:sldId id="310" r:id="rId54"/>
    <p:sldId id="311" r:id="rId55"/>
    <p:sldId id="312" r:id="rId56"/>
    <p:sldId id="314" r:id="rId57"/>
    <p:sldId id="315" r:id="rId58"/>
    <p:sldId id="313" r:id="rId59"/>
    <p:sldId id="316" r:id="rId60"/>
    <p:sldId id="317" r:id="rId61"/>
    <p:sldId id="318" r:id="rId62"/>
    <p:sldId id="277" r:id="rId63"/>
    <p:sldId id="296" r:id="rId64"/>
    <p:sldId id="298" r:id="rId65"/>
    <p:sldId id="325" r:id="rId66"/>
    <p:sldId id="299" r:id="rId67"/>
    <p:sldId id="320" r:id="rId68"/>
    <p:sldId id="326" r:id="rId69"/>
    <p:sldId id="321" r:id="rId70"/>
    <p:sldId id="322" r:id="rId71"/>
    <p:sldId id="300" r:id="rId72"/>
    <p:sldId id="323" r:id="rId73"/>
    <p:sldId id="324" r:id="rId74"/>
    <p:sldId id="297" r:id="rId75"/>
    <p:sldId id="327" r:id="rId76"/>
    <p:sldId id="328" r:id="rId77"/>
    <p:sldId id="352" r:id="rId78"/>
    <p:sldId id="329" r:id="rId79"/>
    <p:sldId id="330" r:id="rId80"/>
    <p:sldId id="331" r:id="rId81"/>
    <p:sldId id="332" r:id="rId82"/>
    <p:sldId id="333" r:id="rId83"/>
    <p:sldId id="349" r:id="rId84"/>
    <p:sldId id="334" r:id="rId85"/>
    <p:sldId id="354" r:id="rId8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1749" autoAdjust="0"/>
  </p:normalViewPr>
  <p:slideViewPr>
    <p:cSldViewPr>
      <p:cViewPr varScale="1">
        <p:scale>
          <a:sx n="54" d="100"/>
          <a:sy n="54" d="100"/>
        </p:scale>
        <p:origin x="2290" y="53"/>
      </p:cViewPr>
      <p:guideLst>
        <p:guide orient="horz" pos="2160"/>
        <p:guide pos="2880"/>
      </p:guideLst>
    </p:cSldViewPr>
  </p:slideViewPr>
  <p:notesTextViewPr>
    <p:cViewPr>
      <p:scale>
        <a:sx n="120" d="100"/>
        <a:sy n="120" d="100"/>
      </p:scale>
      <p:origin x="0" y="0"/>
    </p:cViewPr>
  </p:notesTextViewPr>
  <p:sorterViewPr>
    <p:cViewPr varScale="1">
      <p:scale>
        <a:sx n="100" d="100"/>
        <a:sy n="100" d="100"/>
      </p:scale>
      <p:origin x="0" y="-1978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6923F1-19AC-46FD-8723-C80C0723F827}" type="datetimeFigureOut">
              <a:rPr lang="zh-CN" altLang="en-US" smtClean="0"/>
              <a:t>2018/11/6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C506A9-E7B2-427D-8374-86110F1C58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763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 Hadoop database. It’s often described as a sparse, distributed,</a:t>
            </a:r>
          </a:p>
          <a:p>
            <a:r>
              <a:rPr lang="en-US" altLang="zh-CN" dirty="0" smtClean="0"/>
              <a:t>persistent, multidimensional sorted map,</a:t>
            </a:r>
          </a:p>
          <a:p>
            <a:r>
              <a:rPr lang="en-US" altLang="zh-CN" dirty="0" smtClean="0"/>
              <a:t>it’s a platform for storing</a:t>
            </a:r>
          </a:p>
          <a:p>
            <a:r>
              <a:rPr lang="en-US" altLang="zh-CN" dirty="0" smtClean="0"/>
              <a:t>and retrieving data with random access,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C5791-7364-9E4F-986D-297FD347B6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157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Records are read from the existing </a:t>
            </a:r>
            <a:r>
              <a:rPr lang="en-US" altLang="zh-CN" dirty="0" err="1" smtClean="0"/>
              <a:t>HFiles</a:t>
            </a:r>
            <a:r>
              <a:rPr lang="en-US" altLang="zh-CN" dirty="0" smtClean="0"/>
              <a:t> and combined into a single,</a:t>
            </a:r>
          </a:p>
          <a:p>
            <a:r>
              <a:rPr lang="en-US" altLang="zh-CN" dirty="0" smtClean="0"/>
              <a:t>merged </a:t>
            </a:r>
            <a:r>
              <a:rPr lang="en-US" altLang="zh-CN" dirty="0" err="1" smtClean="0"/>
              <a:t>HFile</a:t>
            </a:r>
            <a:r>
              <a:rPr lang="en-US" altLang="zh-CN" dirty="0" smtClean="0"/>
              <a:t>. That new </a:t>
            </a:r>
            <a:r>
              <a:rPr lang="en-US" altLang="zh-CN" dirty="0" err="1" smtClean="0"/>
              <a:t>HFile</a:t>
            </a:r>
            <a:r>
              <a:rPr lang="en-US" altLang="zh-CN" dirty="0" smtClean="0"/>
              <a:t> is then marked as the new canonical data on disk, and the old </a:t>
            </a:r>
            <a:r>
              <a:rPr lang="en-US" altLang="zh-CN" dirty="0" err="1" smtClean="0"/>
              <a:t>HFiles</a:t>
            </a:r>
            <a:endParaRPr lang="en-US" altLang="zh-CN" dirty="0" smtClean="0"/>
          </a:p>
          <a:p>
            <a:r>
              <a:rPr lang="en-US" altLang="zh-CN" dirty="0" smtClean="0"/>
              <a:t>are deleted. When a compaction is run simultaneously over all </a:t>
            </a:r>
            <a:r>
              <a:rPr lang="en-US" altLang="zh-CN" dirty="0" err="1" smtClean="0"/>
              <a:t>HFiles</a:t>
            </a:r>
            <a:r>
              <a:rPr lang="en-US" altLang="zh-CN" dirty="0" smtClean="0"/>
              <a:t> in a column family, it’s called a</a:t>
            </a:r>
          </a:p>
          <a:p>
            <a:r>
              <a:rPr lang="en-US" altLang="zh-CN" dirty="0" smtClean="0"/>
              <a:t>major compaction.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506A9-E7B2-427D-8374-86110F1C587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664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Every time you perform an operation on a cell, </a:t>
            </a:r>
            <a:r>
              <a:rPr lang="en-US" altLang="zh-CN" dirty="0" err="1" smtClean="0"/>
              <a:t>HBase</a:t>
            </a:r>
            <a:r>
              <a:rPr lang="en-US" altLang="zh-CN" dirty="0" smtClean="0"/>
              <a:t> implicitly stores a new version.</a:t>
            </a:r>
          </a:p>
          <a:p>
            <a:r>
              <a:rPr lang="en-US" altLang="zh-CN" dirty="0" smtClean="0"/>
              <a:t>Creating, modifying, and deleting a cell are all treated identically; they’re all new versions.</a:t>
            </a:r>
          </a:p>
          <a:p>
            <a:r>
              <a:rPr lang="en-US" altLang="zh-CN" dirty="0" smtClean="0"/>
              <a:t>Get requests reconcile which version to return based on provided parameters.</a:t>
            </a:r>
          </a:p>
          <a:p>
            <a:r>
              <a:rPr lang="en-US" altLang="zh-CN" dirty="0" smtClean="0"/>
              <a:t>The version is used as the final coordinate when accessing a specific cell value.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By default, </a:t>
            </a:r>
            <a:r>
              <a:rPr lang="en-US" altLang="zh-CN" dirty="0" err="1" smtClean="0"/>
              <a:t>HBase</a:t>
            </a:r>
            <a:r>
              <a:rPr lang="en-US" altLang="zh-CN" dirty="0" smtClean="0"/>
              <a:t> stores only the last three versions;</a:t>
            </a:r>
          </a:p>
          <a:p>
            <a:r>
              <a:rPr lang="en-US" altLang="zh-CN" dirty="0" smtClean="0"/>
              <a:t>this is configurable per column family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506A9-E7B2-427D-8374-86110F1C587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316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 only way to access records containing a specific value is by using</a:t>
            </a:r>
          </a:p>
          <a:p>
            <a:r>
              <a:rPr lang="en-US" altLang="zh-CN" dirty="0" smtClean="0"/>
              <a:t>the Scan command to read across some portion of the table, applying a filter to</a:t>
            </a:r>
          </a:p>
          <a:p>
            <a:r>
              <a:rPr lang="en-US" altLang="zh-CN" dirty="0" smtClean="0"/>
              <a:t>retrieve only the relevant records. As you might imagine, the records returned while</a:t>
            </a:r>
          </a:p>
          <a:p>
            <a:r>
              <a:rPr lang="en-US" altLang="zh-CN" dirty="0" smtClean="0"/>
              <a:t>scanning are presented in sorted order.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506A9-E7B2-427D-8374-86110F1C5870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610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you create the stop key by incrementing the value of the last byte of the</a:t>
            </a:r>
          </a:p>
          <a:p>
            <a:r>
              <a:rPr lang="en-US" altLang="zh-CN" dirty="0" smtClean="0"/>
              <a:t>user ID portion of the </a:t>
            </a:r>
            <a:r>
              <a:rPr lang="en-US" altLang="zh-CN" dirty="0" err="1" smtClean="0"/>
              <a:t>rowkey</a:t>
            </a:r>
            <a:r>
              <a:rPr lang="en-US" altLang="zh-CN" dirty="0" smtClean="0"/>
              <a:t>. Scanners return records inclusive of the start key and</a:t>
            </a:r>
          </a:p>
          <a:p>
            <a:r>
              <a:rPr lang="en-US" altLang="zh-CN" dirty="0" smtClean="0"/>
              <a:t>exclusive of the end key, so this gives you twits for only the matching user.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506A9-E7B2-427D-8374-86110F1C5870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591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506A9-E7B2-427D-8374-86110F1C5870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3071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 smtClean="0"/>
              <a:t>Atomicity</a:t>
            </a:r>
          </a:p>
          <a:p>
            <a:r>
              <a:rPr lang="en-US" altLang="zh-CN" dirty="0" smtClean="0"/>
              <a:t>an operation is atomic if it either completes entirely or not at all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 smtClean="0"/>
              <a:t>Consistency</a:t>
            </a:r>
          </a:p>
          <a:p>
            <a:r>
              <a:rPr lang="en-US" altLang="zh-CN" dirty="0" smtClean="0"/>
              <a:t>all actions cause the table to transition from one valid state directly to another (</a:t>
            </a:r>
            <a:r>
              <a:rPr lang="en-US" altLang="zh-CN" dirty="0" err="1" smtClean="0"/>
              <a:t>eg</a:t>
            </a:r>
            <a:r>
              <a:rPr lang="en-US" altLang="zh-CN" dirty="0" smtClean="0"/>
              <a:t> a row will not disappear during an update, </a:t>
            </a:r>
            <a:r>
              <a:rPr lang="en-US" altLang="zh-CN" dirty="0" err="1" smtClean="0"/>
              <a:t>etc</a:t>
            </a:r>
            <a:r>
              <a:rPr lang="en-US" altLang="zh-CN" dirty="0" smtClean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 smtClean="0"/>
              <a:t>Isolation</a:t>
            </a:r>
          </a:p>
          <a:p>
            <a:r>
              <a:rPr lang="en-US" altLang="zh-CN" dirty="0" smtClean="0"/>
              <a:t>an operation is isolated if it appears to complete independently of any other concurrent transaction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 smtClean="0"/>
              <a:t>Durability</a:t>
            </a:r>
          </a:p>
          <a:p>
            <a:r>
              <a:rPr lang="en-US" altLang="zh-CN" dirty="0" smtClean="0"/>
              <a:t>any update that reports "successful" to the client will not be lost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 smtClean="0"/>
              <a:t>Visibility</a:t>
            </a:r>
          </a:p>
          <a:p>
            <a:r>
              <a:rPr lang="en-US" altLang="zh-CN" dirty="0" smtClean="0"/>
              <a:t>an update is considered visible if any subsequent read will see the update as having been committed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506A9-E7B2-427D-8374-86110F1C5870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85507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 smtClean="0"/>
              <a:t>A table consists of multiple smaller chunks called regions.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 smtClean="0"/>
              <a:t>The size of individual regions is governed by the configuration parameter </a:t>
            </a:r>
            <a:r>
              <a:rPr lang="en-US" altLang="zh-CN" dirty="0" err="1" smtClean="0"/>
              <a:t>hbase.hregion</a:t>
            </a:r>
            <a:r>
              <a:rPr lang="en-US" altLang="zh-CN" dirty="0" smtClean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 err="1" smtClean="0"/>
              <a:t>max.filesize</a:t>
            </a:r>
            <a:r>
              <a:rPr lang="en-US" altLang="zh-CN" dirty="0" smtClean="0"/>
              <a:t>, which can be configured in the hbase-site.xml file of your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 smtClean="0"/>
              <a:t>deployment.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506A9-E7B2-427D-8374-86110F1C5870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462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-ROOT- table, consisting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only one region hosted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.META. table, consisting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three regions, hosted</a:t>
            </a:r>
          </a:p>
          <a:p>
            <a:r>
              <a:rPr lang="fr-FR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 tables T1 and T2,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consisting of three and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RS1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RS2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T2R1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RS2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T2R2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RS2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T2R3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RS1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RS3 RS1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T1R1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RS3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T1R3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RS3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T1R2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RS1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T2 R4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RS1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</a:t>
            </a:r>
            <a:r>
              <a:rPr lang="en-US" altLang="zh-CN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RegionServer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RS1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RS1, RS2, and RS3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four regions respectively,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distributed among RS1,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RS2, and RS3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506A9-E7B2-427D-8374-86110F1C5870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02084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HBase</a:t>
            </a:r>
            <a:r>
              <a:rPr lang="en-US" altLang="zh-CN" dirty="0" smtClean="0"/>
              <a:t> is an online system driven by low latency, Hadoop is</a:t>
            </a:r>
          </a:p>
          <a:p>
            <a:r>
              <a:rPr lang="en-US" altLang="zh-CN" dirty="0" smtClean="0"/>
              <a:t>an offline system optimized for throughput.</a:t>
            </a:r>
          </a:p>
          <a:p>
            <a:endParaRPr lang="en-US" altLang="zh-CN" dirty="0" smtClean="0"/>
          </a:p>
          <a:p>
            <a:r>
              <a:rPr lang="en-US" altLang="zh-CN" dirty="0" err="1" smtClean="0"/>
              <a:t>HBase</a:t>
            </a:r>
            <a:r>
              <a:rPr lang="en-US" altLang="zh-CN" dirty="0" smtClean="0"/>
              <a:t> is designed for </a:t>
            </a:r>
            <a:r>
              <a:rPr lang="en-US" altLang="zh-CN" dirty="0" err="1" smtClean="0"/>
              <a:t>MapReduce</a:t>
            </a:r>
            <a:r>
              <a:rPr lang="en-US" altLang="zh-CN" dirty="0" smtClean="0"/>
              <a:t> interaction; it provides a </a:t>
            </a:r>
            <a:r>
              <a:rPr lang="en-US" altLang="zh-CN" dirty="0" err="1" smtClean="0"/>
              <a:t>TableMapper</a:t>
            </a:r>
            <a:r>
              <a:rPr lang="en-US" altLang="zh-CN" dirty="0" smtClean="0"/>
              <a:t> and a</a:t>
            </a:r>
          </a:p>
          <a:p>
            <a:r>
              <a:rPr lang="en-US" altLang="zh-CN" dirty="0" err="1" smtClean="0"/>
              <a:t>TableReducer</a:t>
            </a:r>
            <a:r>
              <a:rPr lang="en-US" altLang="zh-CN" dirty="0" smtClean="0"/>
              <a:t> to ease implementation of </a:t>
            </a:r>
            <a:r>
              <a:rPr lang="en-US" altLang="zh-CN" dirty="0" err="1" smtClean="0"/>
              <a:t>MapReduce</a:t>
            </a:r>
            <a:r>
              <a:rPr lang="en-US" altLang="zh-CN" dirty="0" smtClean="0"/>
              <a:t> applications. The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506A9-E7B2-427D-8374-86110F1C5870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2118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 next step is to take your Scan instance and wire it into </a:t>
            </a:r>
            <a:r>
              <a:rPr lang="en-US" altLang="zh-CN" dirty="0" err="1" smtClean="0"/>
              <a:t>MapReduce</a:t>
            </a:r>
            <a:r>
              <a:rPr lang="en-US" altLang="zh-CN" dirty="0" smtClean="0"/>
              <a:t>. </a:t>
            </a:r>
            <a:r>
              <a:rPr lang="en-US" altLang="zh-CN" dirty="0" err="1" smtClean="0"/>
              <a:t>HBase</a:t>
            </a:r>
            <a:r>
              <a:rPr lang="en-US" altLang="zh-CN" dirty="0" smtClean="0"/>
              <a:t> provides</a:t>
            </a:r>
          </a:p>
          <a:p>
            <a:r>
              <a:rPr lang="en-US" altLang="zh-CN" dirty="0" smtClean="0"/>
              <a:t>the handy </a:t>
            </a:r>
            <a:r>
              <a:rPr lang="en-US" altLang="zh-CN" dirty="0" err="1" smtClean="0"/>
              <a:t>TableMapReduceUtil</a:t>
            </a:r>
            <a:r>
              <a:rPr lang="en-US" altLang="zh-CN" dirty="0" smtClean="0"/>
              <a:t> class to help you initialize the Job instance:</a:t>
            </a:r>
          </a:p>
          <a:p>
            <a:r>
              <a:rPr lang="en-US" altLang="zh-CN" dirty="0" err="1" smtClean="0"/>
              <a:t>TableMapReduceUtil.initTableMapperJob</a:t>
            </a:r>
            <a:r>
              <a:rPr lang="en-US" altLang="zh-CN" dirty="0" smtClean="0"/>
              <a:t>(</a:t>
            </a:r>
          </a:p>
          <a:p>
            <a:r>
              <a:rPr lang="en-US" altLang="zh-CN" dirty="0" smtClean="0"/>
              <a:t>"twits",</a:t>
            </a:r>
          </a:p>
          <a:p>
            <a:r>
              <a:rPr lang="en-US" altLang="zh-CN" dirty="0" smtClean="0"/>
              <a:t>scan,</a:t>
            </a:r>
          </a:p>
          <a:p>
            <a:r>
              <a:rPr lang="en-US" altLang="zh-CN" dirty="0" err="1" smtClean="0"/>
              <a:t>Map.class</a:t>
            </a:r>
            <a:r>
              <a:rPr lang="en-US" altLang="zh-CN" dirty="0" smtClean="0"/>
              <a:t>,</a:t>
            </a:r>
          </a:p>
          <a:p>
            <a:r>
              <a:rPr lang="en-US" altLang="zh-CN" dirty="0" err="1" smtClean="0"/>
              <a:t>ImmutableBytesWritable.class</a:t>
            </a:r>
            <a:r>
              <a:rPr lang="en-US" altLang="zh-CN" dirty="0" smtClean="0"/>
              <a:t>,</a:t>
            </a:r>
          </a:p>
          <a:p>
            <a:r>
              <a:rPr lang="en-US" altLang="zh-CN" dirty="0" err="1" smtClean="0"/>
              <a:t>Result.class</a:t>
            </a:r>
            <a:r>
              <a:rPr lang="en-US" altLang="zh-CN" dirty="0" smtClean="0"/>
              <a:t>,</a:t>
            </a:r>
          </a:p>
          <a:p>
            <a:r>
              <a:rPr lang="en-US" altLang="zh-CN" dirty="0" smtClean="0"/>
              <a:t>job);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506A9-E7B2-427D-8374-86110F1C5870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487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 Google </a:t>
            </a:r>
            <a:r>
              <a:rPr lang="en-US" altLang="zh-CN" dirty="0" err="1" smtClean="0"/>
              <a:t>BigTable</a:t>
            </a:r>
            <a:endParaRPr lang="en-US" altLang="zh-CN" dirty="0" smtClean="0"/>
          </a:p>
          <a:p>
            <a:r>
              <a:rPr lang="en-US" altLang="zh-CN" dirty="0" smtClean="0"/>
              <a:t>l RDF</a:t>
            </a:r>
          </a:p>
          <a:p>
            <a:r>
              <a:rPr lang="en-US" altLang="zh-CN" dirty="0" smtClean="0"/>
              <a:t>l Semantic web data management</a:t>
            </a:r>
          </a:p>
          <a:p>
            <a:r>
              <a:rPr lang="en-US" altLang="zh-CN" dirty="0" smtClean="0"/>
              <a:t>l Information retrieval</a:t>
            </a:r>
          </a:p>
          <a:p>
            <a:r>
              <a:rPr lang="en-US" altLang="zh-CN" dirty="0" smtClean="0"/>
              <a:t>l Terabyte TREC</a:t>
            </a:r>
          </a:p>
          <a:p>
            <a:endParaRPr lang="en-US" altLang="zh-CN" dirty="0" smtClean="0"/>
          </a:p>
          <a:p>
            <a:r>
              <a:rPr lang="en-US" altLang="zh-CN" dirty="0" err="1" smtClean="0"/>
              <a:t>MonetDB</a:t>
            </a:r>
            <a:r>
              <a:rPr lang="en-US" altLang="zh-CN" dirty="0" smtClean="0"/>
              <a:t> has been applied in high-performance applications for data mining, online analytical processing (OLAP), geographic information systems,[1] RDF,[2] streaming data processing,[3] text and multimedia retrieval.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506A9-E7B2-427D-8374-86110F1C587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6527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TableMapReduceUtil.initTableReducerJob</a:t>
            </a:r>
            <a:r>
              <a:rPr lang="en-US" altLang="zh-CN" dirty="0" smtClean="0"/>
              <a:t>(</a:t>
            </a:r>
          </a:p>
          <a:p>
            <a:r>
              <a:rPr lang="en-US" altLang="zh-CN" dirty="0" smtClean="0"/>
              <a:t>"users",</a:t>
            </a:r>
          </a:p>
          <a:p>
            <a:r>
              <a:rPr lang="en-US" altLang="zh-CN" dirty="0" err="1" smtClean="0"/>
              <a:t>IdentityTableReducer.class</a:t>
            </a:r>
            <a:r>
              <a:rPr lang="en-US" altLang="zh-CN" dirty="0" smtClean="0"/>
              <a:t>,</a:t>
            </a:r>
          </a:p>
          <a:p>
            <a:r>
              <a:rPr lang="en-US" altLang="zh-CN" dirty="0" smtClean="0"/>
              <a:t>job);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506A9-E7B2-427D-8374-86110F1C5870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4953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It also takes advantage of the </a:t>
            </a:r>
            <a:r>
              <a:rPr lang="en-US" altLang="zh-CN" dirty="0" err="1" smtClean="0"/>
              <a:t>HBase</a:t>
            </a:r>
            <a:r>
              <a:rPr lang="en-US" altLang="zh-CN" dirty="0" smtClean="0"/>
              <a:t>-specific </a:t>
            </a:r>
            <a:r>
              <a:rPr lang="en-US" altLang="zh-CN" dirty="0" err="1" smtClean="0"/>
              <a:t>MapReduce</a:t>
            </a:r>
            <a:r>
              <a:rPr lang="en-US" altLang="zh-CN" dirty="0" smtClean="0"/>
              <a:t> helper class</a:t>
            </a:r>
          </a:p>
          <a:p>
            <a:r>
              <a:rPr lang="en-US" altLang="zh-CN" dirty="0" err="1" smtClean="0"/>
              <a:t>TableMapper</a:t>
            </a:r>
            <a:r>
              <a:rPr lang="en-US" altLang="zh-CN" dirty="0" smtClean="0"/>
              <a:t> and the </a:t>
            </a:r>
            <a:r>
              <a:rPr lang="en-US" altLang="zh-CN" dirty="0" err="1" smtClean="0"/>
              <a:t>TableMapReduceUtil</a:t>
            </a:r>
            <a:r>
              <a:rPr lang="en-US" altLang="zh-CN" dirty="0" smtClean="0"/>
              <a:t> utility class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506A9-E7B2-427D-8374-86110F1C5870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9293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System Monitoring : </a:t>
            </a:r>
          </a:p>
          <a:p>
            <a:pPr marL="0" indent="0">
              <a:buNone/>
            </a:pPr>
            <a:r>
              <a:rPr lang="en-US" altLang="zh-CN" dirty="0" smtClean="0"/>
              <a:t>   store, index, and serve metrics collected from   computer systems at a large scale</a:t>
            </a: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err="1" smtClean="0"/>
              <a:t>OpenTSDB</a:t>
            </a:r>
            <a:r>
              <a:rPr lang="en-US" altLang="zh-CN" dirty="0" smtClean="0"/>
              <a:t> is optimized for metric-centric queries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506A9-E7B2-427D-8374-86110F1C5870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2085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Time-series data can be challenging from a data-management perspective. All data</a:t>
            </a:r>
          </a:p>
          <a:p>
            <a:r>
              <a:rPr lang="en-US" altLang="zh-CN" dirty="0" smtClean="0"/>
              <a:t>points in a system may share the same fields, for instance: date/time, location, and</a:t>
            </a:r>
          </a:p>
          <a:p>
            <a:r>
              <a:rPr lang="en-US" altLang="zh-CN" dirty="0" smtClean="0"/>
              <a:t>measurement.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Another notable issue with time series is in recording this data. Trees are an efficient</a:t>
            </a:r>
          </a:p>
          <a:p>
            <a:r>
              <a:rPr lang="en-US" altLang="zh-CN" dirty="0" smtClean="0"/>
              <a:t>data structure for random access, but special care must be taken when building</a:t>
            </a:r>
          </a:p>
          <a:p>
            <a:r>
              <a:rPr lang="en-US" altLang="zh-CN" dirty="0" smtClean="0"/>
              <a:t>them in sorted order.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506A9-E7B2-427D-8374-86110F1C5870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2430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 </a:t>
            </a:r>
            <a:r>
              <a:rPr lang="en-US" altLang="zh-CN" dirty="0" err="1" smtClean="0"/>
              <a:t>tsdb-uid</a:t>
            </a:r>
            <a:r>
              <a:rPr lang="en-US" altLang="zh-CN" dirty="0" smtClean="0"/>
              <a:t> table contains </a:t>
            </a:r>
            <a:r>
              <a:rPr lang="en-US" altLang="zh-CN" b="1" dirty="0" smtClean="0"/>
              <a:t>two column families</a:t>
            </a:r>
            <a:r>
              <a:rPr lang="en-US" altLang="zh-CN" dirty="0" smtClean="0"/>
              <a:t>: id and name. </a:t>
            </a:r>
            <a:endParaRPr lang="en-US" altLang="zh-CN" dirty="0" smtClean="0"/>
          </a:p>
          <a:p>
            <a:r>
              <a:rPr lang="en-US" altLang="zh-CN" dirty="0" smtClean="0"/>
              <a:t>The </a:t>
            </a:r>
            <a:r>
              <a:rPr lang="en-US" altLang="zh-CN" dirty="0" err="1" smtClean="0"/>
              <a:t>tsdb</a:t>
            </a:r>
            <a:r>
              <a:rPr lang="en-US" altLang="zh-CN" dirty="0" smtClean="0"/>
              <a:t> table also</a:t>
            </a:r>
          </a:p>
          <a:p>
            <a:r>
              <a:rPr lang="en-US" altLang="zh-CN" dirty="0" smtClean="0"/>
              <a:t>specifies </a:t>
            </a:r>
            <a:r>
              <a:rPr lang="en-US" altLang="zh-CN" b="1" dirty="0" smtClean="0"/>
              <a:t>a column family</a:t>
            </a:r>
            <a:r>
              <a:rPr lang="en-US" altLang="zh-CN" dirty="0" smtClean="0"/>
              <a:t>, named t.</a:t>
            </a:r>
          </a:p>
          <a:p>
            <a:r>
              <a:rPr lang="en-US" altLang="zh-CN" dirty="0" err="1" smtClean="0"/>
              <a:t>mysql.bytes_sent</a:t>
            </a:r>
            <a:r>
              <a:rPr lang="en-US" altLang="zh-CN" dirty="0" smtClean="0"/>
              <a:t> and</a:t>
            </a:r>
          </a:p>
          <a:p>
            <a:r>
              <a:rPr lang="en-US" altLang="zh-CN" dirty="0" err="1" smtClean="0"/>
              <a:t>mysql.bytes_received</a:t>
            </a:r>
            <a:r>
              <a:rPr lang="en-US" altLang="zh-CN" dirty="0" smtClean="0"/>
              <a:t>, receives its own unique ID (UID) in this table.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The </a:t>
            </a:r>
            <a:r>
              <a:rPr lang="en-US" altLang="zh-CN" dirty="0" err="1" smtClean="0"/>
              <a:t>tsdb-uid</a:t>
            </a:r>
            <a:r>
              <a:rPr lang="en-US" altLang="zh-CN" dirty="0" smtClean="0"/>
              <a:t> table is for UID management. UIDs are of a fixed 3-byte width and</a:t>
            </a:r>
          </a:p>
          <a:p>
            <a:r>
              <a:rPr lang="en-US" altLang="zh-CN" dirty="0" smtClean="0"/>
              <a:t>used in a foreign-key relationship from the </a:t>
            </a:r>
            <a:r>
              <a:rPr lang="en-US" altLang="zh-CN" dirty="0" err="1" smtClean="0"/>
              <a:t>tsdb</a:t>
            </a:r>
            <a:r>
              <a:rPr lang="en-US" altLang="zh-CN" dirty="0" smtClean="0"/>
              <a:t> table</a:t>
            </a:r>
          </a:p>
          <a:p>
            <a:r>
              <a:rPr lang="en-US" altLang="zh-CN" dirty="0" smtClean="0"/>
              <a:t>names are all pretty short. This is because of an implementation detail of the </a:t>
            </a:r>
            <a:r>
              <a:rPr lang="en-US" altLang="zh-CN" dirty="0" err="1" smtClean="0"/>
              <a:t>HFile</a:t>
            </a:r>
            <a:endParaRPr lang="en-US" altLang="zh-CN" dirty="0" smtClean="0"/>
          </a:p>
          <a:p>
            <a:r>
              <a:rPr lang="en-US" altLang="zh-CN" dirty="0" smtClean="0"/>
              <a:t>storage format of the current version of </a:t>
            </a:r>
            <a:r>
              <a:rPr lang="en-US" altLang="zh-CN" dirty="0" err="1" smtClean="0"/>
              <a:t>HBase</a:t>
            </a:r>
            <a:r>
              <a:rPr lang="en-US" altLang="zh-CN" dirty="0" smtClean="0"/>
              <a:t>—shorter names mean less data to store</a:t>
            </a:r>
          </a:p>
          <a:p>
            <a:r>
              <a:rPr lang="en-US" altLang="zh-CN" dirty="0" smtClean="0"/>
              <a:t>per </a:t>
            </a:r>
            <a:r>
              <a:rPr lang="en-US" altLang="zh-CN" dirty="0" err="1" smtClean="0"/>
              <a:t>KeyValue</a:t>
            </a:r>
            <a:r>
              <a:rPr lang="en-US" altLang="zh-CN" dirty="0" smtClean="0"/>
              <a:t> instance.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506A9-E7B2-427D-8374-86110F1C5870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2825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 TSDB TABLE</a:t>
            </a:r>
          </a:p>
          <a:p>
            <a:r>
              <a:rPr lang="en-US" altLang="zh-CN" dirty="0" smtClean="0"/>
              <a:t>This is the heart of the time-series database: the table that stores time series of measurements</a:t>
            </a:r>
          </a:p>
          <a:p>
            <a:r>
              <a:rPr lang="en-US" altLang="zh-CN" dirty="0" smtClean="0"/>
              <a:t>and metadata. This table is designed to support queries of this data filtered</a:t>
            </a:r>
          </a:p>
          <a:p>
            <a:r>
              <a:rPr lang="en-US" altLang="zh-CN" dirty="0" smtClean="0"/>
              <a:t>by date range and tag.</a:t>
            </a:r>
          </a:p>
          <a:p>
            <a:endParaRPr lang="en-US" altLang="zh-CN" dirty="0" smtClean="0"/>
          </a:p>
          <a:p>
            <a:r>
              <a:rPr lang="en-US" altLang="zh-CN" dirty="0" err="1" smtClean="0"/>
              <a:t>OpenTSDB</a:t>
            </a:r>
            <a:r>
              <a:rPr lang="en-US" altLang="zh-CN" dirty="0" smtClean="0"/>
              <a:t> uses a </a:t>
            </a:r>
            <a:r>
              <a:rPr lang="en-US" altLang="zh-CN" b="1" dirty="0" smtClean="0">
                <a:solidFill>
                  <a:srgbClr val="FF0000"/>
                </a:solidFill>
              </a:rPr>
              <a:t>2-byte column qualifier </a:t>
            </a:r>
            <a:r>
              <a:rPr lang="en-US" altLang="zh-CN" dirty="0" smtClean="0"/>
              <a:t>consisting of two parts: the rounded seconds in the first 12 bits</a:t>
            </a:r>
          </a:p>
          <a:p>
            <a:r>
              <a:rPr lang="en-US" altLang="zh-CN" dirty="0" smtClean="0"/>
              <a:t>and a 4-bit bitmask. The measurement value is stored on 8 bytes in the cell.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506A9-E7B2-427D-8374-86110F1C5870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97909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OpenTSDB</a:t>
            </a:r>
            <a:r>
              <a:rPr lang="en-US" altLang="zh-CN" dirty="0" smtClean="0"/>
              <a:t> includes a process called </a:t>
            </a:r>
            <a:r>
              <a:rPr lang="en-US" altLang="zh-CN" dirty="0" err="1" smtClean="0"/>
              <a:t>tsd</a:t>
            </a:r>
            <a:r>
              <a:rPr lang="en-US" altLang="zh-CN" dirty="0" smtClean="0"/>
              <a:t> for handling interactions with </a:t>
            </a:r>
            <a:r>
              <a:rPr lang="en-US" altLang="zh-CN" dirty="0" err="1" smtClean="0"/>
              <a:t>HBase</a:t>
            </a:r>
            <a:r>
              <a:rPr lang="en-US" altLang="zh-CN" dirty="0" smtClean="0"/>
              <a:t>. It</a:t>
            </a:r>
          </a:p>
          <a:p>
            <a:r>
              <a:rPr lang="en-US" altLang="zh-CN" dirty="0" smtClean="0"/>
              <a:t>exposes a simple HTTP interface2 for serving queries against </a:t>
            </a:r>
            <a:r>
              <a:rPr lang="en-US" altLang="zh-CN" dirty="0" err="1" smtClean="0"/>
              <a:t>HBase</a:t>
            </a:r>
            <a:r>
              <a:rPr lang="en-US" altLang="zh-CN" dirty="0" smtClean="0"/>
              <a:t>. Requests can</a:t>
            </a:r>
          </a:p>
          <a:p>
            <a:r>
              <a:rPr lang="en-US" altLang="zh-CN" dirty="0" smtClean="0"/>
              <a:t>query for either metadata or an image representing the requested time series. All </a:t>
            </a:r>
            <a:r>
              <a:rPr lang="en-US" altLang="zh-CN" dirty="0" err="1" smtClean="0"/>
              <a:t>tsd</a:t>
            </a:r>
            <a:endParaRPr lang="en-US" altLang="zh-CN" dirty="0" smtClean="0"/>
          </a:p>
          <a:p>
            <a:r>
              <a:rPr lang="en-US" altLang="zh-CN" dirty="0" smtClean="0"/>
              <a:t>processes are identical and stateless, so high availability is achieved by running multiple</a:t>
            </a:r>
          </a:p>
          <a:p>
            <a:r>
              <a:rPr lang="en-US" altLang="zh-CN" dirty="0" err="1" smtClean="0"/>
              <a:t>tsd</a:t>
            </a:r>
            <a:r>
              <a:rPr lang="en-US" altLang="zh-CN" dirty="0" smtClean="0"/>
              <a:t> machines.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506A9-E7B2-427D-8374-86110F1C5870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1334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 tcollector3 daemon, also running on each monitored host, takes care of these</a:t>
            </a:r>
          </a:p>
          <a:p>
            <a:r>
              <a:rPr lang="en-US" altLang="zh-CN" dirty="0" smtClean="0"/>
              <a:t>concerns by gathering measurements locally. It’s responsible for ensuring that observations</a:t>
            </a:r>
          </a:p>
          <a:p>
            <a:r>
              <a:rPr lang="en-US" altLang="zh-CN" dirty="0" smtClean="0"/>
              <a:t>are delivered to </a:t>
            </a:r>
            <a:r>
              <a:rPr lang="en-US" altLang="zh-CN" dirty="0" err="1" smtClean="0"/>
              <a:t>OpenTSDB</a:t>
            </a:r>
            <a:r>
              <a:rPr lang="en-US" altLang="zh-CN" dirty="0" smtClean="0"/>
              <a:t> by waiting out such a network outage. It also manages</a:t>
            </a:r>
          </a:p>
          <a:p>
            <a:r>
              <a:rPr lang="en-US" altLang="zh-CN" dirty="0" smtClean="0"/>
              <a:t>collection scripts, running them on the appropriate interval or restarting them</a:t>
            </a:r>
          </a:p>
          <a:p>
            <a:r>
              <a:rPr lang="en-US" altLang="zh-CN" dirty="0" smtClean="0"/>
              <a:t>when they crash. As an added bonus, collection agents written for </a:t>
            </a:r>
            <a:r>
              <a:rPr lang="en-US" altLang="zh-CN" dirty="0" err="1" smtClean="0"/>
              <a:t>tcollector</a:t>
            </a:r>
            <a:r>
              <a:rPr lang="en-US" altLang="zh-CN" dirty="0" smtClean="0"/>
              <a:t> can be</a:t>
            </a:r>
          </a:p>
          <a:p>
            <a:r>
              <a:rPr lang="en-US" altLang="zh-CN" dirty="0" smtClean="0"/>
              <a:t>simple shell scripts.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506A9-E7B2-427D-8374-86110F1C5870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4958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Geographic Information</a:t>
            </a:r>
          </a:p>
          <a:p>
            <a:r>
              <a:rPr lang="en-US" altLang="zh-CN" dirty="0" smtClean="0"/>
              <a:t>Systems (GIS). GIS is an interesting area of exploration because it poses two significant</a:t>
            </a:r>
          </a:p>
          <a:p>
            <a:r>
              <a:rPr lang="en-US" altLang="zh-CN" dirty="0" smtClean="0"/>
              <a:t>challenges: latency at scale and modeling spatial locality.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The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idea is to store data so that all the information about a place on Earth is stored close</a:t>
            </a:r>
          </a:p>
          <a:p>
            <a:r>
              <a:rPr lang="en-US" altLang="zh-CN" dirty="0" smtClean="0"/>
              <a:t>together. That way, when you want to investigate that location, you need to make as</a:t>
            </a:r>
          </a:p>
          <a:p>
            <a:r>
              <a:rPr lang="en-US" altLang="zh-CN" dirty="0" smtClean="0"/>
              <a:t>few data requests as possible.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506A9-E7B2-427D-8374-86110F1C5870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1959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“Where’s the nearest</a:t>
            </a:r>
            <a:r>
              <a:rPr lang="en-US" altLang="zh-CN" baseline="0" dirty="0" smtClean="0"/>
              <a:t> </a:t>
            </a:r>
            <a:r>
              <a:rPr lang="en-US" altLang="zh-CN" dirty="0" err="1" smtClean="0"/>
              <a:t>wifi</a:t>
            </a:r>
            <a:r>
              <a:rPr lang="en-US" altLang="zh-CN" dirty="0" smtClean="0"/>
              <a:t> hotspot?”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506A9-E7B2-427D-8374-86110F1C5870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064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6098" y="4343704"/>
            <a:ext cx="5485805" cy="411389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>
              <a:latin typeface="Arial" pitchFamily="34" charset="0"/>
            </a:endParaRPr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6498">
              <a:defRPr sz="1300">
                <a:solidFill>
                  <a:schemeClr val="accent2"/>
                </a:solidFill>
                <a:latin typeface="Helvetica" pitchFamily="-84" charset="0"/>
                <a:ea typeface="MS PGothic" pitchFamily="34" charset="-128"/>
              </a:defRPr>
            </a:lvl1pPr>
            <a:lvl2pPr marL="702756" indent="-270291" defTabSz="926498">
              <a:defRPr sz="1300">
                <a:solidFill>
                  <a:schemeClr val="accent2"/>
                </a:solidFill>
                <a:latin typeface="Helvetica" pitchFamily="-84" charset="0"/>
                <a:ea typeface="MS PGothic" pitchFamily="34" charset="-128"/>
              </a:defRPr>
            </a:lvl2pPr>
            <a:lvl3pPr marL="1081164" indent="-216233" defTabSz="926498">
              <a:defRPr sz="1300">
                <a:solidFill>
                  <a:schemeClr val="accent2"/>
                </a:solidFill>
                <a:latin typeface="Helvetica" pitchFamily="-84" charset="0"/>
                <a:ea typeface="MS PGothic" pitchFamily="34" charset="-128"/>
              </a:defRPr>
            </a:lvl3pPr>
            <a:lvl4pPr marL="1513629" indent="-216233" defTabSz="926498">
              <a:defRPr sz="1300">
                <a:solidFill>
                  <a:schemeClr val="accent2"/>
                </a:solidFill>
                <a:latin typeface="Helvetica" pitchFamily="-84" charset="0"/>
                <a:ea typeface="MS PGothic" pitchFamily="34" charset="-128"/>
              </a:defRPr>
            </a:lvl4pPr>
            <a:lvl5pPr marL="1946095" indent="-216233" defTabSz="926498">
              <a:defRPr sz="1300">
                <a:solidFill>
                  <a:schemeClr val="accent2"/>
                </a:solidFill>
                <a:latin typeface="Helvetica" pitchFamily="-84" charset="0"/>
                <a:ea typeface="MS PGothic" pitchFamily="34" charset="-128"/>
              </a:defRPr>
            </a:lvl5pPr>
            <a:lvl6pPr marL="2378560" indent="-216233" defTabSz="92649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00">
                <a:solidFill>
                  <a:schemeClr val="accent2"/>
                </a:solidFill>
                <a:latin typeface="Helvetica" pitchFamily="-84" charset="0"/>
                <a:ea typeface="MS PGothic" pitchFamily="34" charset="-128"/>
              </a:defRPr>
            </a:lvl6pPr>
            <a:lvl7pPr marL="2811026" indent="-216233" defTabSz="92649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00">
                <a:solidFill>
                  <a:schemeClr val="accent2"/>
                </a:solidFill>
                <a:latin typeface="Helvetica" pitchFamily="-84" charset="0"/>
                <a:ea typeface="MS PGothic" pitchFamily="34" charset="-128"/>
              </a:defRPr>
            </a:lvl7pPr>
            <a:lvl8pPr marL="3243491" indent="-216233" defTabSz="92649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00">
                <a:solidFill>
                  <a:schemeClr val="accent2"/>
                </a:solidFill>
                <a:latin typeface="Helvetica" pitchFamily="-84" charset="0"/>
                <a:ea typeface="MS PGothic" pitchFamily="34" charset="-128"/>
              </a:defRPr>
            </a:lvl8pPr>
            <a:lvl9pPr marL="3675957" indent="-216233" defTabSz="92649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300">
                <a:solidFill>
                  <a:schemeClr val="accent2"/>
                </a:solidFill>
                <a:latin typeface="Helvetica" pitchFamily="-84" charset="0"/>
                <a:ea typeface="MS PGothic" pitchFamily="34" charset="-128"/>
              </a:defRPr>
            </a:lvl9pPr>
          </a:lstStyle>
          <a:p>
            <a:fld id="{D0B22CAF-1492-4786-912E-9B30149E894A}" type="slidenum">
              <a:rPr lang="en-US" altLang="zh-CN" sz="900">
                <a:solidFill>
                  <a:schemeClr val="tx1"/>
                </a:solidFill>
                <a:latin typeface="Times New Roman" pitchFamily="18" charset="0"/>
              </a:rPr>
              <a:pPr/>
              <a:t>13</a:t>
            </a:fld>
            <a:endParaRPr lang="en-US" altLang="zh-CN" sz="900">
              <a:solidFill>
                <a:schemeClr val="tx1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concatenating X- and Y-axis values as the </a:t>
            </a:r>
            <a:r>
              <a:rPr lang="en-US" altLang="zh-CN" dirty="0" err="1" smtClean="0"/>
              <a:t>rowkey</a:t>
            </a:r>
            <a:r>
              <a:rPr lang="en-US" altLang="zh-CN" dirty="0" smtClean="0"/>
              <a:t>??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506A9-E7B2-427D-8374-86110F1C5870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2468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For </a:t>
            </a:r>
            <a:r>
              <a:rPr lang="en-US" altLang="zh-CN" dirty="0" smtClean="0"/>
              <a:t>a given </a:t>
            </a:r>
            <a:r>
              <a:rPr lang="en-US" altLang="zh-CN" dirty="0" err="1" smtClean="0"/>
              <a:t>geohash</a:t>
            </a:r>
            <a:r>
              <a:rPr lang="en-US" altLang="zh-CN" dirty="0" smtClean="0"/>
              <a:t> prefix, all points within that space match the common prefix.</a:t>
            </a:r>
          </a:p>
          <a:p>
            <a:r>
              <a:rPr lang="en-US" altLang="zh-CN" dirty="0" smtClean="0"/>
              <a:t>If you can fit your query inside a </a:t>
            </a:r>
            <a:r>
              <a:rPr lang="en-US" altLang="zh-CN" dirty="0" err="1" smtClean="0"/>
              <a:t>geohash</a:t>
            </a:r>
            <a:r>
              <a:rPr lang="en-US" altLang="zh-CN" dirty="0" smtClean="0"/>
              <a:t> prefix’s bounding box, all matching points</a:t>
            </a:r>
          </a:p>
          <a:p>
            <a:r>
              <a:rPr lang="en-US" altLang="zh-CN" dirty="0" smtClean="0"/>
              <a:t>will share a common prefix. That means you can use </a:t>
            </a:r>
            <a:r>
              <a:rPr lang="en-US" altLang="zh-CN" dirty="0" err="1" smtClean="0"/>
              <a:t>HBase’s</a:t>
            </a:r>
            <a:r>
              <a:rPr lang="en-US" altLang="zh-CN" dirty="0" smtClean="0"/>
              <a:t> prefix scan on the</a:t>
            </a:r>
          </a:p>
          <a:p>
            <a:r>
              <a:rPr lang="en-US" altLang="zh-CN" dirty="0" err="1" smtClean="0"/>
              <a:t>rowkeys</a:t>
            </a:r>
            <a:r>
              <a:rPr lang="en-US" altLang="zh-CN" dirty="0" smtClean="0"/>
              <a:t> to get back a set of points that are all relevant to the query. That accomplishes</a:t>
            </a:r>
          </a:p>
          <a:p>
            <a:r>
              <a:rPr lang="en-US" altLang="zh-CN" dirty="0" smtClean="0"/>
              <a:t>goal B. But as figure 8.4 illustrates, if you have to choose an overly generous precision,</a:t>
            </a:r>
          </a:p>
          <a:p>
            <a:r>
              <a:rPr lang="en-US" altLang="zh-CN" dirty="0" smtClean="0"/>
              <a:t>you’ll end up with much more data than you need.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506A9-E7B2-427D-8374-86110F1C5870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7671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Lots of additional, unnecessary area is introduced</a:t>
            </a:r>
          </a:p>
          <a:p>
            <a:r>
              <a:rPr lang="en-US" altLang="zh-CN" dirty="0" smtClean="0"/>
              <a:t>into the query result by using the 6-character prefix. An ideal implementation would use</a:t>
            </a:r>
          </a:p>
          <a:p>
            <a:r>
              <a:rPr lang="en-US" altLang="zh-CN" dirty="0" smtClean="0"/>
              <a:t>only 7-character prefixes to minimize the amount of extra data transmitted over the wire.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506A9-E7B2-427D-8374-86110F1C5870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2685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 </a:t>
            </a:r>
            <a:r>
              <a:rPr lang="en-US" altLang="zh-CN" dirty="0" err="1" smtClean="0"/>
              <a:t>queryKNN</a:t>
            </a:r>
            <a:r>
              <a:rPr lang="en-US" altLang="zh-CN" dirty="0" smtClean="0"/>
              <a:t> function handles generating the </a:t>
            </a:r>
            <a:r>
              <a:rPr lang="en-US" altLang="zh-CN" dirty="0" err="1" smtClean="0"/>
              <a:t>geohash</a:t>
            </a:r>
            <a:r>
              <a:rPr lang="en-US" altLang="zh-CN" dirty="0" smtClean="0"/>
              <a:t> from the query target, calculating</a:t>
            </a:r>
          </a:p>
          <a:p>
            <a:r>
              <a:rPr lang="en-US" altLang="zh-CN" dirty="0" smtClean="0"/>
              <a:t>the nine prefixes to scan, and consolidating the results.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506A9-E7B2-427D-8374-86110F1C5870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960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http://hbase.apache.org/book.html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506A9-E7B2-427D-8374-86110F1C5870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44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ZooKeeper</a:t>
            </a:r>
            <a:r>
              <a:rPr lang="en-US" altLang="zh-CN" dirty="0" smtClean="0"/>
              <a:t> is modeled after Google’s Chubby</a:t>
            </a:r>
          </a:p>
          <a:p>
            <a:r>
              <a:rPr lang="en-US" altLang="zh-CN" dirty="0" smtClean="0"/>
              <a:t>tracking of region servers, where the root region is hosted</a:t>
            </a:r>
          </a:p>
          <a:p>
            <a:r>
              <a:rPr lang="en-US" altLang="zh-CN" dirty="0" smtClean="0"/>
              <a:t>/</a:t>
            </a:r>
            <a:r>
              <a:rPr lang="en-US" altLang="zh-CN" dirty="0" err="1" smtClean="0"/>
              <a:t>hbase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hbaseid</a:t>
            </a:r>
            <a:endParaRPr lang="en-US" altLang="zh-CN" dirty="0" smtClean="0"/>
          </a:p>
          <a:p>
            <a:r>
              <a:rPr lang="en-US" altLang="zh-CN" dirty="0" smtClean="0"/>
              <a:t>Contains the cluster ID, as stored in the hbase.id file on HDFS. For example:</a:t>
            </a:r>
          </a:p>
          <a:p>
            <a:r>
              <a:rPr lang="en-US" altLang="zh-CN" dirty="0" smtClean="0"/>
              <a:t>[</a:t>
            </a:r>
            <a:r>
              <a:rPr lang="en-US" altLang="zh-CN" dirty="0" err="1" smtClean="0"/>
              <a:t>zk</a:t>
            </a:r>
            <a:r>
              <a:rPr lang="en-US" altLang="zh-CN" dirty="0" smtClean="0"/>
              <a:t>: </a:t>
            </a:r>
            <a:r>
              <a:rPr lang="en-US" altLang="zh-CN" dirty="0" err="1" smtClean="0"/>
              <a:t>localhost</a:t>
            </a:r>
            <a:r>
              <a:rPr lang="en-US" altLang="zh-CN" dirty="0" smtClean="0"/>
              <a:t>(CONNECTED) 1] get /</a:t>
            </a:r>
            <a:r>
              <a:rPr lang="en-US" altLang="zh-CN" dirty="0" err="1" smtClean="0"/>
              <a:t>hbase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hbaseid</a:t>
            </a:r>
            <a:endParaRPr lang="en-US" altLang="zh-CN" dirty="0" smtClean="0"/>
          </a:p>
          <a:p>
            <a:r>
              <a:rPr lang="en-US" altLang="zh-CN" dirty="0" smtClean="0"/>
              <a:t>e627e130-0ae2-448d-8bb5-117a8af06e97</a:t>
            </a:r>
          </a:p>
          <a:p>
            <a:r>
              <a:rPr lang="en-US" altLang="zh-CN" dirty="0" smtClean="0"/>
              <a:t>/</a:t>
            </a:r>
            <a:r>
              <a:rPr lang="en-US" altLang="zh-CN" dirty="0" err="1" smtClean="0"/>
              <a:t>hbase</a:t>
            </a:r>
            <a:r>
              <a:rPr lang="en-US" altLang="zh-CN" dirty="0" smtClean="0"/>
              <a:t>/master</a:t>
            </a:r>
          </a:p>
          <a:p>
            <a:r>
              <a:rPr lang="en-US" altLang="zh-CN" dirty="0" smtClean="0"/>
              <a:t>Holds the server name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506A9-E7B2-427D-8374-86110F1C587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108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HBase</a:t>
            </a:r>
            <a:r>
              <a:rPr lang="en-US" altLang="zh-CN" dirty="0" smtClean="0"/>
              <a:t> logically organizes data as a nested map of maps.</a:t>
            </a:r>
          </a:p>
          <a:p>
            <a:r>
              <a:rPr lang="en-US" altLang="zh-CN" dirty="0" smtClean="0"/>
              <a:t>Within each map, data is physically sorted by that map’s key. In this example, "email"</a:t>
            </a:r>
          </a:p>
          <a:p>
            <a:r>
              <a:rPr lang="en-US" altLang="zh-CN" dirty="0" smtClean="0"/>
              <a:t>comes before "name" and more recent versions come before older ones.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506A9-E7B2-427D-8374-86110F1C587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929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 region in the users table. All data for a given row in the table is managed together in</a:t>
            </a:r>
          </a:p>
          <a:p>
            <a:r>
              <a:rPr lang="en-US" altLang="zh-CN" dirty="0" smtClean="0"/>
              <a:t>a region.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506A9-E7B2-427D-8374-86110F1C587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010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"</a:t>
            </a:r>
            <a:r>
              <a:rPr lang="en-US" altLang="zh-CN" dirty="0" err="1" smtClean="0"/>
              <a:t>TheRealMT</a:t>
            </a:r>
            <a:r>
              <a:rPr lang="en-US" altLang="zh-CN" dirty="0" smtClean="0"/>
              <a:t>" , "info" , "email" , 1329088321289 , "samuel@clemens.org“</a:t>
            </a:r>
          </a:p>
          <a:p>
            <a:r>
              <a:rPr lang="en-US" altLang="zh-CN" dirty="0" smtClean="0"/>
              <a:t>"</a:t>
            </a:r>
            <a:r>
              <a:rPr lang="en-US" altLang="zh-CN" dirty="0" err="1" smtClean="0"/>
              <a:t>TheRealMT</a:t>
            </a:r>
            <a:r>
              <a:rPr lang="en-US" altLang="zh-CN" dirty="0" smtClean="0"/>
              <a:t>" , "info" , "name", 1329088321289 , "Mark Twain“</a:t>
            </a:r>
          </a:p>
          <a:p>
            <a:r>
              <a:rPr lang="en-US" altLang="zh-CN" dirty="0" smtClean="0"/>
              <a:t>"</a:t>
            </a:r>
            <a:r>
              <a:rPr lang="en-US" altLang="zh-CN" dirty="0" err="1" smtClean="0"/>
              <a:t>TheRealMT</a:t>
            </a:r>
            <a:r>
              <a:rPr lang="en-US" altLang="zh-CN" dirty="0" smtClean="0"/>
              <a:t>" , "info" , "password" , 1329088818321 , "abc123",</a:t>
            </a:r>
          </a:p>
          <a:p>
            <a:r>
              <a:rPr lang="en-US" altLang="zh-CN" dirty="0" smtClean="0"/>
              <a:t>"</a:t>
            </a:r>
            <a:r>
              <a:rPr lang="en-US" altLang="zh-CN" dirty="0" err="1" smtClean="0"/>
              <a:t>TheRealMT</a:t>
            </a:r>
            <a:r>
              <a:rPr lang="en-US" altLang="zh-CN" dirty="0" smtClean="0"/>
              <a:t>" , "info" , "password", , 1329088321289 "Langhorne"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506A9-E7B2-427D-8374-86110F1C587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186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Every write to </a:t>
            </a:r>
            <a:r>
              <a:rPr lang="en-US" altLang="zh-CN" dirty="0" err="1" smtClean="0"/>
              <a:t>HBase</a:t>
            </a:r>
            <a:r>
              <a:rPr lang="en-US" altLang="zh-CN" dirty="0" smtClean="0"/>
              <a:t> requires confirmation from both the WAL and</a:t>
            </a:r>
          </a:p>
          <a:p>
            <a:r>
              <a:rPr lang="en-US" altLang="zh-CN" dirty="0" smtClean="0"/>
              <a:t>the </a:t>
            </a:r>
            <a:r>
              <a:rPr lang="en-US" altLang="zh-CN" dirty="0" err="1" smtClean="0"/>
              <a:t>MemStore</a:t>
            </a:r>
            <a:r>
              <a:rPr lang="en-US" altLang="zh-CN" dirty="0" smtClean="0"/>
              <a:t>. The two steps ensure that every write to </a:t>
            </a:r>
            <a:r>
              <a:rPr lang="en-US" altLang="zh-CN" dirty="0" err="1" smtClean="0"/>
              <a:t>HBase</a:t>
            </a:r>
            <a:r>
              <a:rPr lang="en-US" altLang="zh-CN" dirty="0" smtClean="0"/>
              <a:t> happens as fast as possible while</a:t>
            </a:r>
          </a:p>
          <a:p>
            <a:r>
              <a:rPr lang="en-US" altLang="zh-CN" dirty="0" smtClean="0"/>
              <a:t>maintaining durability. The </a:t>
            </a:r>
            <a:r>
              <a:rPr lang="en-US" altLang="zh-CN" dirty="0" err="1" smtClean="0"/>
              <a:t>MemStore</a:t>
            </a:r>
            <a:r>
              <a:rPr lang="en-US" altLang="zh-CN" dirty="0" smtClean="0"/>
              <a:t> is flushed to a new </a:t>
            </a:r>
            <a:r>
              <a:rPr lang="en-US" altLang="zh-CN" dirty="0" err="1" smtClean="0"/>
              <a:t>HFile</a:t>
            </a:r>
            <a:r>
              <a:rPr lang="en-US" altLang="zh-CN" dirty="0" smtClean="0"/>
              <a:t> when it fills up.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one </a:t>
            </a:r>
            <a:r>
              <a:rPr lang="en-US" altLang="zh-CN" dirty="0" err="1" smtClean="0"/>
              <a:t>MemStore</a:t>
            </a:r>
            <a:r>
              <a:rPr lang="en-US" altLang="zh-CN" dirty="0" smtClean="0"/>
              <a:t> per column family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506A9-E7B2-427D-8374-86110F1C587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7234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Reading a row from </a:t>
            </a:r>
            <a:r>
              <a:rPr lang="en-US" altLang="zh-CN" dirty="0" err="1" smtClean="0"/>
              <a:t>HBase</a:t>
            </a:r>
            <a:r>
              <a:rPr lang="en-US" altLang="zh-CN" dirty="0" smtClean="0"/>
              <a:t> requires first checking the </a:t>
            </a:r>
            <a:r>
              <a:rPr lang="en-US" altLang="zh-CN" dirty="0" err="1" smtClean="0"/>
              <a:t>MemStore</a:t>
            </a:r>
            <a:r>
              <a:rPr lang="en-US" altLang="zh-CN" dirty="0" smtClean="0"/>
              <a:t> for any pending</a:t>
            </a:r>
          </a:p>
          <a:p>
            <a:r>
              <a:rPr lang="en-US" altLang="zh-CN" dirty="0" smtClean="0"/>
              <a:t>modifications. Then the </a:t>
            </a:r>
            <a:r>
              <a:rPr lang="en-US" altLang="zh-CN" dirty="0" err="1" smtClean="0"/>
              <a:t>BlockCache</a:t>
            </a:r>
            <a:r>
              <a:rPr lang="en-US" altLang="zh-CN" dirty="0" smtClean="0"/>
              <a:t> is examined to see if the block containing this</a:t>
            </a:r>
          </a:p>
          <a:p>
            <a:r>
              <a:rPr lang="en-US" altLang="zh-CN" dirty="0" smtClean="0"/>
              <a:t>row has been recently accessed. Finally, the relevant </a:t>
            </a:r>
            <a:r>
              <a:rPr lang="en-US" altLang="zh-CN" dirty="0" err="1" smtClean="0"/>
              <a:t>HFiles</a:t>
            </a:r>
            <a:r>
              <a:rPr lang="en-US" altLang="zh-CN" dirty="0" smtClean="0"/>
              <a:t> on disk are accessed.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C506A9-E7B2-427D-8374-86110F1C587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544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2BE20-4E7A-45D7-90ED-BF581072120A}" type="datetimeFigureOut">
              <a:rPr lang="zh-CN" altLang="en-US" smtClean="0"/>
              <a:t>2018/11/6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62C64-D183-4B3B-AF78-A5D179AF83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772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2BE20-4E7A-45D7-90ED-BF581072120A}" type="datetimeFigureOut">
              <a:rPr lang="zh-CN" altLang="en-US" smtClean="0"/>
              <a:t>2018/11/6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62C64-D183-4B3B-AF78-A5D179AF83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171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2BE20-4E7A-45D7-90ED-BF581072120A}" type="datetimeFigureOut">
              <a:rPr lang="zh-CN" altLang="en-US" smtClean="0"/>
              <a:t>2018/11/6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62C64-D183-4B3B-AF78-A5D179AF83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642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2BE20-4E7A-45D7-90ED-BF581072120A}" type="datetimeFigureOut">
              <a:rPr lang="zh-CN" altLang="en-US" smtClean="0"/>
              <a:t>2018/11/6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62C64-D183-4B3B-AF78-A5D179AF83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280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2BE20-4E7A-45D7-90ED-BF581072120A}" type="datetimeFigureOut">
              <a:rPr lang="zh-CN" altLang="en-US" smtClean="0"/>
              <a:t>2018/11/6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62C64-D183-4B3B-AF78-A5D179AF83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644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2BE20-4E7A-45D7-90ED-BF581072120A}" type="datetimeFigureOut">
              <a:rPr lang="zh-CN" altLang="en-US" smtClean="0"/>
              <a:t>2018/11/6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62C64-D183-4B3B-AF78-A5D179AF83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9637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2BE20-4E7A-45D7-90ED-BF581072120A}" type="datetimeFigureOut">
              <a:rPr lang="zh-CN" altLang="en-US" smtClean="0"/>
              <a:t>2018/11/6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62C64-D183-4B3B-AF78-A5D179AF83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2464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2BE20-4E7A-45D7-90ED-BF581072120A}" type="datetimeFigureOut">
              <a:rPr lang="zh-CN" altLang="en-US" smtClean="0"/>
              <a:t>2018/11/6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62C64-D183-4B3B-AF78-A5D179AF83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9555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2BE20-4E7A-45D7-90ED-BF581072120A}" type="datetimeFigureOut">
              <a:rPr lang="zh-CN" altLang="en-US" smtClean="0"/>
              <a:t>2018/11/6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62C64-D183-4B3B-AF78-A5D179AF83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646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2BE20-4E7A-45D7-90ED-BF581072120A}" type="datetimeFigureOut">
              <a:rPr lang="zh-CN" altLang="en-US" smtClean="0"/>
              <a:t>2018/11/6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62C64-D183-4B3B-AF78-A5D179AF83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413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32BE20-4E7A-45D7-90ED-BF581072120A}" type="datetimeFigureOut">
              <a:rPr lang="zh-CN" altLang="en-US" smtClean="0"/>
              <a:t>2018/11/6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762C64-D183-4B3B-AF78-A5D179AF83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77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32BE20-4E7A-45D7-90ED-BF581072120A}" type="datetimeFigureOut">
              <a:rPr lang="zh-CN" altLang="en-US" smtClean="0"/>
              <a:t>2018/11/6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762C64-D183-4B3B-AF78-A5D179AF83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956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HBase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 descr="Apache HBa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6632"/>
            <a:ext cx="447675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817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Three </a:t>
            </a:r>
            <a:r>
              <a:rPr lang="en-US" altLang="zh-CN" dirty="0" smtClean="0"/>
              <a:t>Major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518318" y="2060316"/>
            <a:ext cx="3672682" cy="3433859"/>
          </a:xfrm>
        </p:spPr>
        <p:txBody>
          <a:bodyPr>
            <a:normAutofit lnSpcReduction="10000"/>
          </a:bodyPr>
          <a:lstStyle/>
          <a:p>
            <a:r>
              <a:rPr lang="en-US" altLang="zh-CN" sz="2800" dirty="0"/>
              <a:t>The </a:t>
            </a:r>
            <a:r>
              <a:rPr lang="en-US" altLang="zh-CN" sz="2800" dirty="0" err="1" smtClean="0"/>
              <a:t>HBaseMaster</a:t>
            </a:r>
            <a:endParaRPr lang="en-US" altLang="zh-CN" sz="2800" dirty="0" smtClean="0"/>
          </a:p>
          <a:p>
            <a:pPr lvl="1"/>
            <a:r>
              <a:rPr lang="en-US" altLang="zh-CN" sz="2600" dirty="0" smtClean="0"/>
              <a:t>One master</a:t>
            </a:r>
          </a:p>
          <a:p>
            <a:pPr lvl="1"/>
            <a:endParaRPr lang="en-US" altLang="zh-CN" sz="2800" dirty="0"/>
          </a:p>
          <a:p>
            <a:r>
              <a:rPr lang="en-US" altLang="zh-CN" sz="2800" dirty="0"/>
              <a:t>The </a:t>
            </a:r>
            <a:r>
              <a:rPr lang="en-US" altLang="zh-CN" sz="2800" dirty="0" err="1" smtClean="0"/>
              <a:t>HRegionServer</a:t>
            </a:r>
            <a:endParaRPr lang="en-US" altLang="zh-CN" sz="2800" dirty="0" smtClean="0"/>
          </a:p>
          <a:p>
            <a:pPr lvl="1"/>
            <a:r>
              <a:rPr lang="en-US" altLang="zh-CN" sz="2600" dirty="0" smtClean="0"/>
              <a:t>Many region servers</a:t>
            </a:r>
            <a:endParaRPr lang="en-US" altLang="zh-CN" sz="2600" dirty="0"/>
          </a:p>
          <a:p>
            <a:pPr>
              <a:buFont typeface="Wingdings" charset="0"/>
              <a:buNone/>
            </a:pPr>
            <a:endParaRPr lang="en-US" altLang="zh-CN" sz="2800" dirty="0"/>
          </a:p>
          <a:p>
            <a:r>
              <a:rPr lang="en-US" altLang="zh-CN" sz="2800" dirty="0"/>
              <a:t>The HBase client</a:t>
            </a:r>
          </a:p>
        </p:txBody>
      </p:sp>
      <p:graphicFrame>
        <p:nvGraphicFramePr>
          <p:cNvPr id="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538922"/>
              </p:ext>
            </p:extLst>
          </p:nvPr>
        </p:nvGraphicFramePr>
        <p:xfrm>
          <a:off x="3865352" y="1770202"/>
          <a:ext cx="4611660" cy="3387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2" name="Visio" r:id="rId3" imgW="6481572" imgH="4331208" progId="Visio.Drawing.6">
                  <p:embed/>
                </p:oleObj>
              </mc:Choice>
              <mc:Fallback>
                <p:oleObj name="Visio" r:id="rId3" imgW="6481572" imgH="4331208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5352" y="1770202"/>
                        <a:ext cx="4611660" cy="33870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441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226" y="1891862"/>
            <a:ext cx="7688250" cy="4173659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Region</a:t>
            </a:r>
          </a:p>
          <a:p>
            <a:pPr lvl="1"/>
            <a:r>
              <a:rPr lang="en-US" dirty="0" smtClean="0"/>
              <a:t>A subset of a table’s rows, like horizontal range partitioning</a:t>
            </a:r>
          </a:p>
          <a:p>
            <a:pPr lvl="1"/>
            <a:r>
              <a:rPr lang="en-US" dirty="0" smtClean="0"/>
              <a:t>Automatically done</a:t>
            </a:r>
          </a:p>
          <a:p>
            <a:r>
              <a:rPr lang="en-US" b="1" dirty="0" err="1" smtClean="0"/>
              <a:t>RegionServer</a:t>
            </a:r>
            <a:r>
              <a:rPr lang="en-US" b="1" dirty="0" smtClean="0"/>
              <a:t> (many slaves)</a:t>
            </a:r>
          </a:p>
          <a:p>
            <a:pPr lvl="1"/>
            <a:r>
              <a:rPr lang="en-US" dirty="0" smtClean="0"/>
              <a:t>Manages data regions</a:t>
            </a:r>
          </a:p>
          <a:p>
            <a:pPr lvl="1"/>
            <a:r>
              <a:rPr lang="en-US" dirty="0" smtClean="0"/>
              <a:t>Serves data for reads and writes (</a:t>
            </a:r>
            <a:r>
              <a:rPr lang="en-US" b="1" i="1" dirty="0" smtClean="0">
                <a:solidFill>
                  <a:srgbClr val="0000FF"/>
                </a:solidFill>
              </a:rPr>
              <a:t>using a log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b="1" dirty="0" smtClean="0">
                <a:solidFill>
                  <a:srgbClr val="800000"/>
                </a:solidFill>
              </a:rPr>
              <a:t>Master </a:t>
            </a:r>
          </a:p>
          <a:p>
            <a:pPr lvl="1"/>
            <a:r>
              <a:rPr lang="en-US" dirty="0" smtClean="0"/>
              <a:t>Responsible for coordinating the slaves</a:t>
            </a:r>
          </a:p>
          <a:p>
            <a:pPr lvl="1"/>
            <a:r>
              <a:rPr lang="en-US" dirty="0" smtClean="0"/>
              <a:t>Assigns regions, detects failures</a:t>
            </a:r>
          </a:p>
          <a:p>
            <a:pPr lvl="1"/>
            <a:r>
              <a:rPr lang="en-US" dirty="0" smtClean="0"/>
              <a:t>Admin functions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91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 descr="hbase-fi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504" y="1732915"/>
            <a:ext cx="9144000" cy="4623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8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188640"/>
            <a:ext cx="5688632" cy="79208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5400" dirty="0" err="1" smtClean="0">
                <a:ea typeface="ＭＳ Ｐゴシック" pitchFamily="-107" charset="-128"/>
              </a:rPr>
              <a:t>HFile</a:t>
            </a:r>
            <a:endParaRPr lang="en-US" sz="5400" dirty="0">
              <a:ea typeface="ＭＳ Ｐゴシック" pitchFamily="-107" charset="-128"/>
            </a:endParaRPr>
          </a:p>
        </p:txBody>
      </p:sp>
      <p:pic>
        <p:nvPicPr>
          <p:cNvPr id="25603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9144000" cy="270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84713"/>
            <a:ext cx="9144000" cy="141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605" name="Straight Connector 7"/>
          <p:cNvCxnSpPr>
            <a:cxnSpLocks noChangeShapeType="1"/>
          </p:cNvCxnSpPr>
          <p:nvPr/>
        </p:nvCxnSpPr>
        <p:spPr bwMode="auto">
          <a:xfrm flipH="1">
            <a:off x="228600" y="3810000"/>
            <a:ext cx="914400" cy="1295400"/>
          </a:xfrm>
          <a:prstGeom prst="line">
            <a:avLst/>
          </a:prstGeom>
          <a:noFill/>
          <a:ln w="12700">
            <a:solidFill>
              <a:srgbClr val="000000"/>
            </a:solidFill>
            <a:prstDash val="dash"/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06" name="Straight Connector 8"/>
          <p:cNvCxnSpPr>
            <a:cxnSpLocks noChangeShapeType="1"/>
          </p:cNvCxnSpPr>
          <p:nvPr/>
        </p:nvCxnSpPr>
        <p:spPr bwMode="auto">
          <a:xfrm>
            <a:off x="1905000" y="3733800"/>
            <a:ext cx="7010400" cy="1295400"/>
          </a:xfrm>
          <a:prstGeom prst="line">
            <a:avLst/>
          </a:prstGeom>
          <a:noFill/>
          <a:ln w="12700">
            <a:solidFill>
              <a:srgbClr val="000000"/>
            </a:solidFill>
            <a:prstDash val="dash"/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07" name="TextBox 8"/>
          <p:cNvSpPr txBox="1">
            <a:spLocks noChangeArrowheads="1"/>
          </p:cNvSpPr>
          <p:nvPr/>
        </p:nvSpPr>
        <p:spPr bwMode="auto">
          <a:xfrm>
            <a:off x="304800" y="6567488"/>
            <a:ext cx="6057900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pitchFamily="-84" charset="0"/>
                <a:ea typeface="MS PGothic" pitchFamily="34" charset="-128"/>
              </a:defRPr>
            </a:lvl1pPr>
            <a:lvl2pPr marL="742950" indent="-285750">
              <a:defRPr sz="1400">
                <a:solidFill>
                  <a:schemeClr val="accent2"/>
                </a:solidFill>
                <a:latin typeface="Helvetica" pitchFamily="-84" charset="0"/>
                <a:ea typeface="MS PGothic" pitchFamily="34" charset="-128"/>
              </a:defRPr>
            </a:lvl2pPr>
            <a:lvl3pPr marL="1143000" indent="-228600">
              <a:defRPr sz="1400">
                <a:solidFill>
                  <a:schemeClr val="accent2"/>
                </a:solidFill>
                <a:latin typeface="Helvetica" pitchFamily="-84" charset="0"/>
                <a:ea typeface="MS PGothic" pitchFamily="34" charset="-128"/>
              </a:defRPr>
            </a:lvl3pPr>
            <a:lvl4pPr marL="1600200" indent="-228600">
              <a:defRPr sz="1400">
                <a:solidFill>
                  <a:schemeClr val="accent2"/>
                </a:solidFill>
                <a:latin typeface="Helvetica" pitchFamily="-84" charset="0"/>
                <a:ea typeface="MS PGothic" pitchFamily="34" charset="-128"/>
              </a:defRPr>
            </a:lvl4pPr>
            <a:lvl5pPr marL="2057400" indent="-228600">
              <a:defRPr sz="1400">
                <a:solidFill>
                  <a:schemeClr val="accent2"/>
                </a:solidFill>
                <a:latin typeface="Helvetica" pitchFamily="-8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pitchFamily="-8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pitchFamily="-8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pitchFamily="-8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pitchFamily="-84" charset="0"/>
                <a:ea typeface="MS PGothic" pitchFamily="34" charset="-128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Source: http://blog.cloudera.com/blog/2012/06/hbase-io-hfile-input-output/</a:t>
            </a:r>
          </a:p>
        </p:txBody>
      </p:sp>
      <p:sp>
        <p:nvSpPr>
          <p:cNvPr id="25608" name="TextBox 8"/>
          <p:cNvSpPr txBox="1">
            <a:spLocks noChangeArrowheads="1"/>
          </p:cNvSpPr>
          <p:nvPr/>
        </p:nvSpPr>
        <p:spPr bwMode="auto">
          <a:xfrm>
            <a:off x="2057400" y="6019800"/>
            <a:ext cx="1622425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pitchFamily="-84" charset="0"/>
                <a:ea typeface="MS PGothic" pitchFamily="34" charset="-128"/>
              </a:defRPr>
            </a:lvl1pPr>
            <a:lvl2pPr marL="742950" indent="-285750">
              <a:defRPr sz="1400">
                <a:solidFill>
                  <a:schemeClr val="accent2"/>
                </a:solidFill>
                <a:latin typeface="Helvetica" pitchFamily="-84" charset="0"/>
                <a:ea typeface="MS PGothic" pitchFamily="34" charset="-128"/>
              </a:defRPr>
            </a:lvl2pPr>
            <a:lvl3pPr marL="1143000" indent="-228600">
              <a:defRPr sz="1400">
                <a:solidFill>
                  <a:schemeClr val="accent2"/>
                </a:solidFill>
                <a:latin typeface="Helvetica" pitchFamily="-84" charset="0"/>
                <a:ea typeface="MS PGothic" pitchFamily="34" charset="-128"/>
              </a:defRPr>
            </a:lvl3pPr>
            <a:lvl4pPr marL="1600200" indent="-228600">
              <a:defRPr sz="1400">
                <a:solidFill>
                  <a:schemeClr val="accent2"/>
                </a:solidFill>
                <a:latin typeface="Helvetica" pitchFamily="-84" charset="0"/>
                <a:ea typeface="MS PGothic" pitchFamily="34" charset="-128"/>
              </a:defRPr>
            </a:lvl4pPr>
            <a:lvl5pPr marL="2057400" indent="-228600">
              <a:defRPr sz="1400">
                <a:solidFill>
                  <a:schemeClr val="accent2"/>
                </a:solidFill>
                <a:latin typeface="Helvetica" pitchFamily="-8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pitchFamily="-8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pitchFamily="-8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pitchFamily="-8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pitchFamily="-84" charset="0"/>
                <a:ea typeface="MS PGothic" pitchFamily="34" charset="-128"/>
              </a:defRPr>
            </a:lvl9pPr>
          </a:lstStyle>
          <a:p>
            <a:r>
              <a:rPr lang="en-US" altLang="zh-CN">
                <a:solidFill>
                  <a:schemeClr val="tx1"/>
                </a:solidFill>
              </a:rPr>
              <a:t>SSN:000-00-0000</a:t>
            </a:r>
          </a:p>
        </p:txBody>
      </p:sp>
      <p:sp>
        <p:nvSpPr>
          <p:cNvPr id="25609" name="TextBox 8"/>
          <p:cNvSpPr txBox="1">
            <a:spLocks noChangeArrowheads="1"/>
          </p:cNvSpPr>
          <p:nvPr/>
        </p:nvSpPr>
        <p:spPr bwMode="auto">
          <a:xfrm>
            <a:off x="3810000" y="4419600"/>
            <a:ext cx="2509838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pitchFamily="-84" charset="0"/>
                <a:ea typeface="MS PGothic" pitchFamily="34" charset="-128"/>
              </a:defRPr>
            </a:lvl1pPr>
            <a:lvl2pPr marL="742950" indent="-285750">
              <a:defRPr sz="1400">
                <a:solidFill>
                  <a:schemeClr val="accent2"/>
                </a:solidFill>
                <a:latin typeface="Helvetica" pitchFamily="-84" charset="0"/>
                <a:ea typeface="MS PGothic" pitchFamily="34" charset="-128"/>
              </a:defRPr>
            </a:lvl2pPr>
            <a:lvl3pPr marL="1143000" indent="-228600">
              <a:defRPr sz="1400">
                <a:solidFill>
                  <a:schemeClr val="accent2"/>
                </a:solidFill>
                <a:latin typeface="Helvetica" pitchFamily="-84" charset="0"/>
                <a:ea typeface="MS PGothic" pitchFamily="34" charset="-128"/>
              </a:defRPr>
            </a:lvl3pPr>
            <a:lvl4pPr marL="1600200" indent="-228600">
              <a:defRPr sz="1400">
                <a:solidFill>
                  <a:schemeClr val="accent2"/>
                </a:solidFill>
                <a:latin typeface="Helvetica" pitchFamily="-84" charset="0"/>
                <a:ea typeface="MS PGothic" pitchFamily="34" charset="-128"/>
              </a:defRPr>
            </a:lvl4pPr>
            <a:lvl5pPr marL="2057400" indent="-228600">
              <a:defRPr sz="1400">
                <a:solidFill>
                  <a:schemeClr val="accent2"/>
                </a:solidFill>
                <a:latin typeface="Helvetica" pitchFamily="-8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pitchFamily="-8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pitchFamily="-8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pitchFamily="-8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pitchFamily="-84" charset="0"/>
                <a:ea typeface="MS PGothic" pitchFamily="34" charset="-128"/>
              </a:defRPr>
            </a:lvl9pPr>
          </a:lstStyle>
          <a:p>
            <a:r>
              <a:rPr lang="en-US" altLang="zh-CN">
                <a:solidFill>
                  <a:schemeClr val="tx1"/>
                </a:solidFill>
              </a:rPr>
              <a:t>(For a census table example)</a:t>
            </a:r>
          </a:p>
        </p:txBody>
      </p:sp>
      <p:cxnSp>
        <p:nvCxnSpPr>
          <p:cNvPr id="25610" name="Straight Connector 7"/>
          <p:cNvCxnSpPr>
            <a:cxnSpLocks noChangeShapeType="1"/>
          </p:cNvCxnSpPr>
          <p:nvPr/>
        </p:nvCxnSpPr>
        <p:spPr bwMode="auto">
          <a:xfrm>
            <a:off x="2667000" y="5562600"/>
            <a:ext cx="0" cy="381000"/>
          </a:xfrm>
          <a:prstGeom prst="line">
            <a:avLst/>
          </a:prstGeom>
          <a:noFill/>
          <a:ln w="12700">
            <a:solidFill>
              <a:srgbClr val="000000"/>
            </a:solidFill>
            <a:prstDash val="dash"/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11" name="TextBox 13"/>
          <p:cNvSpPr txBox="1">
            <a:spLocks noChangeArrowheads="1"/>
          </p:cNvSpPr>
          <p:nvPr/>
        </p:nvSpPr>
        <p:spPr bwMode="auto">
          <a:xfrm>
            <a:off x="3635375" y="6110288"/>
            <a:ext cx="1252538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pitchFamily="-84" charset="0"/>
                <a:ea typeface="MS PGothic" pitchFamily="34" charset="-128"/>
              </a:defRPr>
            </a:lvl1pPr>
            <a:lvl2pPr marL="742950" indent="-285750">
              <a:defRPr sz="1400">
                <a:solidFill>
                  <a:schemeClr val="accent2"/>
                </a:solidFill>
                <a:latin typeface="Helvetica" pitchFamily="-84" charset="0"/>
                <a:ea typeface="MS PGothic" pitchFamily="34" charset="-128"/>
              </a:defRPr>
            </a:lvl2pPr>
            <a:lvl3pPr marL="1143000" indent="-228600">
              <a:defRPr sz="1400">
                <a:solidFill>
                  <a:schemeClr val="accent2"/>
                </a:solidFill>
                <a:latin typeface="Helvetica" pitchFamily="-84" charset="0"/>
                <a:ea typeface="MS PGothic" pitchFamily="34" charset="-128"/>
              </a:defRPr>
            </a:lvl3pPr>
            <a:lvl4pPr marL="1600200" indent="-228600">
              <a:defRPr sz="1400">
                <a:solidFill>
                  <a:schemeClr val="accent2"/>
                </a:solidFill>
                <a:latin typeface="Helvetica" pitchFamily="-84" charset="0"/>
                <a:ea typeface="MS PGothic" pitchFamily="34" charset="-128"/>
              </a:defRPr>
            </a:lvl4pPr>
            <a:lvl5pPr marL="2057400" indent="-228600">
              <a:defRPr sz="1400">
                <a:solidFill>
                  <a:schemeClr val="accent2"/>
                </a:solidFill>
                <a:latin typeface="Helvetica" pitchFamily="-8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pitchFamily="-8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pitchFamily="-8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pitchFamily="-8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pitchFamily="-84" charset="0"/>
                <a:ea typeface="MS PGothic" pitchFamily="34" charset="-128"/>
              </a:defRPr>
            </a:lvl9pPr>
          </a:lstStyle>
          <a:p>
            <a:r>
              <a:rPr lang="en-US" altLang="zh-CN">
                <a:solidFill>
                  <a:schemeClr val="tx1"/>
                </a:solidFill>
              </a:rPr>
              <a:t>Demographic</a:t>
            </a:r>
          </a:p>
        </p:txBody>
      </p:sp>
      <p:cxnSp>
        <p:nvCxnSpPr>
          <p:cNvPr id="25612" name="Straight Connector 7"/>
          <p:cNvCxnSpPr>
            <a:cxnSpLocks noChangeShapeType="1"/>
          </p:cNvCxnSpPr>
          <p:nvPr/>
        </p:nvCxnSpPr>
        <p:spPr bwMode="auto">
          <a:xfrm>
            <a:off x="4244975" y="5653088"/>
            <a:ext cx="0" cy="381000"/>
          </a:xfrm>
          <a:prstGeom prst="line">
            <a:avLst/>
          </a:prstGeom>
          <a:noFill/>
          <a:ln w="12700">
            <a:solidFill>
              <a:srgbClr val="000000"/>
            </a:solidFill>
            <a:prstDash val="dash"/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13" name="TextBox 15"/>
          <p:cNvSpPr txBox="1">
            <a:spLocks noChangeArrowheads="1"/>
          </p:cNvSpPr>
          <p:nvPr/>
        </p:nvSpPr>
        <p:spPr bwMode="auto">
          <a:xfrm>
            <a:off x="4549775" y="5943600"/>
            <a:ext cx="865188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accent2"/>
                </a:solidFill>
                <a:latin typeface="Helvetica" pitchFamily="-84" charset="0"/>
                <a:ea typeface="MS PGothic" pitchFamily="34" charset="-128"/>
              </a:defRPr>
            </a:lvl1pPr>
            <a:lvl2pPr marL="742950" indent="-285750">
              <a:defRPr sz="1400">
                <a:solidFill>
                  <a:schemeClr val="accent2"/>
                </a:solidFill>
                <a:latin typeface="Helvetica" pitchFamily="-84" charset="0"/>
                <a:ea typeface="MS PGothic" pitchFamily="34" charset="-128"/>
              </a:defRPr>
            </a:lvl2pPr>
            <a:lvl3pPr marL="1143000" indent="-228600">
              <a:defRPr sz="1400">
                <a:solidFill>
                  <a:schemeClr val="accent2"/>
                </a:solidFill>
                <a:latin typeface="Helvetica" pitchFamily="-84" charset="0"/>
                <a:ea typeface="MS PGothic" pitchFamily="34" charset="-128"/>
              </a:defRPr>
            </a:lvl3pPr>
            <a:lvl4pPr marL="1600200" indent="-228600">
              <a:defRPr sz="1400">
                <a:solidFill>
                  <a:schemeClr val="accent2"/>
                </a:solidFill>
                <a:latin typeface="Helvetica" pitchFamily="-84" charset="0"/>
                <a:ea typeface="MS PGothic" pitchFamily="34" charset="-128"/>
              </a:defRPr>
            </a:lvl4pPr>
            <a:lvl5pPr marL="2057400" indent="-228600">
              <a:defRPr sz="1400">
                <a:solidFill>
                  <a:schemeClr val="accent2"/>
                </a:solidFill>
                <a:latin typeface="Helvetica" pitchFamily="-8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pitchFamily="-8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pitchFamily="-8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pitchFamily="-8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400">
                <a:solidFill>
                  <a:schemeClr val="accent2"/>
                </a:solidFill>
                <a:latin typeface="Helvetica" pitchFamily="-84" charset="0"/>
                <a:ea typeface="MS PGothic" pitchFamily="34" charset="-128"/>
              </a:defRPr>
            </a:lvl9pPr>
          </a:lstStyle>
          <a:p>
            <a:r>
              <a:rPr lang="en-US" altLang="zh-CN">
                <a:solidFill>
                  <a:schemeClr val="tx1"/>
                </a:solidFill>
              </a:rPr>
              <a:t>Ethnicity</a:t>
            </a:r>
          </a:p>
        </p:txBody>
      </p:sp>
      <p:cxnSp>
        <p:nvCxnSpPr>
          <p:cNvPr id="25614" name="Straight Connector 7"/>
          <p:cNvCxnSpPr>
            <a:cxnSpLocks noChangeShapeType="1"/>
          </p:cNvCxnSpPr>
          <p:nvPr/>
        </p:nvCxnSpPr>
        <p:spPr bwMode="auto">
          <a:xfrm>
            <a:off x="5159375" y="5486400"/>
            <a:ext cx="0" cy="381000"/>
          </a:xfrm>
          <a:prstGeom prst="line">
            <a:avLst/>
          </a:prstGeom>
          <a:noFill/>
          <a:ln w="12700">
            <a:solidFill>
              <a:srgbClr val="000000"/>
            </a:solidFill>
            <a:prstDash val="dash"/>
            <a:round/>
            <a:headEnd type="none" w="sm" len="sm"/>
            <a:tailEnd type="non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29103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ZooKeeper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38" y="1484784"/>
            <a:ext cx="3939453" cy="458073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>
                <a:latin typeface="Arial" charset="0"/>
                <a:ea typeface="宋体" charset="0"/>
              </a:rPr>
              <a:t>HBase depends on </a:t>
            </a:r>
            <a:r>
              <a:rPr lang="en-US" altLang="zh-TW" sz="2000" dirty="0" err="1">
                <a:latin typeface="Arial" charset="0"/>
                <a:ea typeface="宋体" charset="0"/>
              </a:rPr>
              <a:t>ZooKeeper</a:t>
            </a:r>
            <a:r>
              <a:rPr lang="en-US" altLang="zh-TW" sz="2000" dirty="0">
                <a:latin typeface="Arial" charset="0"/>
                <a:ea typeface="宋体" charset="0"/>
              </a:rPr>
              <a:t> </a:t>
            </a:r>
            <a:endParaRPr lang="en-US" altLang="zh-TW" sz="2000" dirty="0" smtClean="0">
              <a:latin typeface="Arial" charset="0"/>
              <a:ea typeface="宋体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 smtClean="0">
                <a:latin typeface="Arial" charset="0"/>
                <a:ea typeface="宋体" charset="0"/>
              </a:rPr>
              <a:t>By </a:t>
            </a:r>
            <a:r>
              <a:rPr lang="en-US" altLang="zh-TW" sz="2000" dirty="0">
                <a:latin typeface="Arial" charset="0"/>
                <a:ea typeface="宋体" charset="0"/>
              </a:rPr>
              <a:t>default </a:t>
            </a:r>
            <a:r>
              <a:rPr lang="en-US" altLang="zh-TW" sz="2000" dirty="0" smtClean="0">
                <a:latin typeface="Arial" charset="0"/>
                <a:ea typeface="宋体" charset="0"/>
              </a:rPr>
              <a:t>HBase manages the </a:t>
            </a:r>
            <a:r>
              <a:rPr lang="en-US" altLang="zh-TW" sz="2000" dirty="0" err="1">
                <a:latin typeface="Arial" charset="0"/>
                <a:ea typeface="宋体" charset="0"/>
              </a:rPr>
              <a:t>ZooKeeper</a:t>
            </a:r>
            <a:r>
              <a:rPr lang="en-US" altLang="zh-TW" sz="2000" dirty="0">
                <a:latin typeface="Arial" charset="0"/>
                <a:ea typeface="宋体" charset="0"/>
              </a:rPr>
              <a:t> </a:t>
            </a:r>
            <a:r>
              <a:rPr lang="en-US" altLang="zh-TW" sz="2000" dirty="0" smtClean="0">
                <a:latin typeface="Arial" charset="0"/>
                <a:ea typeface="宋体" charset="0"/>
              </a:rPr>
              <a:t>instance</a:t>
            </a:r>
          </a:p>
          <a:p>
            <a:pPr lvl="1">
              <a:lnSpc>
                <a:spcPct val="150000"/>
              </a:lnSpc>
            </a:pPr>
            <a:r>
              <a:rPr lang="en-US" sz="1800" dirty="0" smtClean="0">
                <a:latin typeface="Arial" charset="0"/>
                <a:ea typeface="宋体" charset="0"/>
              </a:rPr>
              <a:t>E.g., starts and stops </a:t>
            </a:r>
            <a:r>
              <a:rPr lang="en-US" sz="1800" dirty="0" err="1" smtClean="0">
                <a:latin typeface="Arial" charset="0"/>
                <a:ea typeface="宋体" charset="0"/>
              </a:rPr>
              <a:t>ZooKeeper</a:t>
            </a:r>
            <a:endParaRPr lang="en-US" sz="1800" dirty="0" smtClean="0">
              <a:latin typeface="Arial" charset="0"/>
              <a:ea typeface="宋体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err="1" smtClean="0">
                <a:latin typeface="Arial" charset="0"/>
                <a:ea typeface="宋体" charset="0"/>
              </a:rPr>
              <a:t>HMaster</a:t>
            </a:r>
            <a:r>
              <a:rPr lang="en-US" sz="2000" dirty="0" smtClean="0">
                <a:latin typeface="Arial" charset="0"/>
                <a:ea typeface="宋体" charset="0"/>
              </a:rPr>
              <a:t> and </a:t>
            </a:r>
            <a:r>
              <a:rPr lang="en-US" sz="2000" dirty="0" err="1" smtClean="0">
                <a:latin typeface="Arial" charset="0"/>
                <a:ea typeface="宋体" charset="0"/>
              </a:rPr>
              <a:t>HRegionServers</a:t>
            </a:r>
            <a:r>
              <a:rPr lang="en-US" sz="2000" dirty="0" smtClean="0">
                <a:latin typeface="Arial" charset="0"/>
                <a:ea typeface="宋体" charset="0"/>
              </a:rPr>
              <a:t> register themselves with </a:t>
            </a:r>
            <a:r>
              <a:rPr lang="en-US" sz="2000" dirty="0" err="1" smtClean="0">
                <a:latin typeface="Arial" charset="0"/>
                <a:ea typeface="宋体" charset="0"/>
              </a:rPr>
              <a:t>ZooKeeper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31572" y="1920559"/>
            <a:ext cx="3810000" cy="41449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1480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Data Model and Manipulation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384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922114"/>
          </a:xfrm>
        </p:spPr>
        <p:txBody>
          <a:bodyPr/>
          <a:lstStyle/>
          <a:p>
            <a:r>
              <a:rPr lang="en-US" altLang="zh-CN" dirty="0" smtClean="0"/>
              <a:t>Data Model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435280" cy="5184576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Table—</a:t>
            </a:r>
            <a:r>
              <a:rPr lang="en-US" altLang="zh-CN" dirty="0" err="1"/>
              <a:t>HBase</a:t>
            </a:r>
            <a:r>
              <a:rPr lang="en-US" altLang="zh-CN" dirty="0"/>
              <a:t> organizes data into </a:t>
            </a:r>
            <a:r>
              <a:rPr lang="en-US" altLang="zh-CN" dirty="0" smtClean="0"/>
              <a:t>tables</a:t>
            </a:r>
          </a:p>
          <a:p>
            <a:r>
              <a:rPr lang="en-US" altLang="zh-CN" dirty="0"/>
              <a:t>Row—Within a table, data is stored according to its </a:t>
            </a:r>
            <a:r>
              <a:rPr lang="en-US" altLang="zh-CN" dirty="0" smtClean="0"/>
              <a:t>row</a:t>
            </a:r>
          </a:p>
          <a:p>
            <a:r>
              <a:rPr lang="en-US" altLang="zh-CN" dirty="0"/>
              <a:t>Column family—Data within a row is grouped by column </a:t>
            </a:r>
            <a:r>
              <a:rPr lang="en-US" altLang="zh-CN" dirty="0" smtClean="0"/>
              <a:t>family</a:t>
            </a:r>
          </a:p>
          <a:p>
            <a:r>
              <a:rPr lang="en-US" altLang="zh-CN" dirty="0"/>
              <a:t>Column qualifier—Data within a column family is addressed via its column </a:t>
            </a:r>
            <a:r>
              <a:rPr lang="en-US" altLang="zh-CN" dirty="0" smtClean="0"/>
              <a:t>qualifier</a:t>
            </a:r>
          </a:p>
          <a:p>
            <a:r>
              <a:rPr lang="en-US" altLang="zh-CN" dirty="0"/>
              <a:t>Cell—A combination of </a:t>
            </a:r>
            <a:r>
              <a:rPr lang="en-US" altLang="zh-CN" dirty="0" err="1"/>
              <a:t>rowkey</a:t>
            </a:r>
            <a:r>
              <a:rPr lang="en-US" altLang="zh-CN" dirty="0"/>
              <a:t>, column family, and column qualifier </a:t>
            </a:r>
            <a:r>
              <a:rPr lang="en-US" altLang="zh-CN" dirty="0" smtClean="0"/>
              <a:t>uniquely identifies </a:t>
            </a:r>
            <a:r>
              <a:rPr lang="en-US" altLang="zh-CN" dirty="0"/>
              <a:t>a </a:t>
            </a:r>
            <a:r>
              <a:rPr lang="en-US" altLang="zh-CN" dirty="0" smtClean="0"/>
              <a:t>cell</a:t>
            </a:r>
          </a:p>
          <a:p>
            <a:r>
              <a:rPr lang="en-US" altLang="zh-CN" dirty="0"/>
              <a:t>Version—Values within a cell are versioned.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444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Logical model: sorted map of maps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1726648"/>
            <a:ext cx="8609213" cy="4654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138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Physical model: column family oriented</a:t>
            </a:r>
            <a:endParaRPr lang="zh-CN" altLang="en-US" sz="36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496605"/>
            <a:ext cx="9044676" cy="480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7457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Physical model: </a:t>
            </a:r>
            <a:r>
              <a:rPr lang="en-US" altLang="zh-CN" dirty="0" err="1"/>
              <a:t>HFile</a:t>
            </a:r>
            <a:r>
              <a:rPr lang="en-US" altLang="zh-CN" dirty="0"/>
              <a:t> data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"</a:t>
            </a:r>
            <a:r>
              <a:rPr lang="en-US" altLang="zh-CN" dirty="0" err="1"/>
              <a:t>TheRealMT</a:t>
            </a:r>
            <a:r>
              <a:rPr lang="en-US" altLang="zh-CN" dirty="0"/>
              <a:t>" , "info" , "email" , 1329088321289 , "samuel@clemens.org“</a:t>
            </a:r>
          </a:p>
          <a:p>
            <a:r>
              <a:rPr lang="en-US" altLang="zh-CN" dirty="0"/>
              <a:t>"</a:t>
            </a:r>
            <a:r>
              <a:rPr lang="en-US" altLang="zh-CN" dirty="0" err="1"/>
              <a:t>TheRealMT</a:t>
            </a:r>
            <a:r>
              <a:rPr lang="en-US" altLang="zh-CN" dirty="0"/>
              <a:t>" , "info" , "name", 1329088321289 , "Mark Twain“</a:t>
            </a:r>
          </a:p>
          <a:p>
            <a:r>
              <a:rPr lang="en-US" altLang="zh-CN" dirty="0"/>
              <a:t>"</a:t>
            </a:r>
            <a:r>
              <a:rPr lang="en-US" altLang="zh-CN" dirty="0" err="1"/>
              <a:t>TheRealMT</a:t>
            </a:r>
            <a:r>
              <a:rPr lang="en-US" altLang="zh-CN" dirty="0"/>
              <a:t>" , "info" , "password" , 1329088818321 , "abc123",</a:t>
            </a:r>
          </a:p>
          <a:p>
            <a:r>
              <a:rPr lang="en-US" altLang="zh-CN" dirty="0"/>
              <a:t>"</a:t>
            </a:r>
            <a:r>
              <a:rPr lang="en-US" altLang="zh-CN" dirty="0" err="1"/>
              <a:t>TheRealMT</a:t>
            </a:r>
            <a:r>
              <a:rPr lang="en-US" altLang="zh-CN" dirty="0"/>
              <a:t>" , "info" , "password", , 1329088321289 "Langhorne"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298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994122"/>
          </a:xfrm>
        </p:spPr>
        <p:txBody>
          <a:bodyPr/>
          <a:lstStyle/>
          <a:p>
            <a:r>
              <a:rPr lang="en-US" altLang="zh-CN" dirty="0" smtClean="0"/>
              <a:t>Apache </a:t>
            </a:r>
            <a:r>
              <a:rPr lang="en-US" altLang="zh-CN" dirty="0" err="1" smtClean="0"/>
              <a:t>Hadoop</a:t>
            </a:r>
            <a:r>
              <a:rPr lang="en-US" altLang="zh-CN" dirty="0" smtClean="0"/>
              <a:t> projects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363272" cy="5184576"/>
          </a:xfrm>
        </p:spPr>
        <p:txBody>
          <a:bodyPr>
            <a:normAutofit/>
          </a:bodyPr>
          <a:lstStyle/>
          <a:p>
            <a:r>
              <a:rPr lang="en-US" altLang="zh-CN" i="1" dirty="0"/>
              <a:t>Pig—A high-level data flow language</a:t>
            </a:r>
          </a:p>
          <a:p>
            <a:r>
              <a:rPr lang="en-US" altLang="zh-CN" i="1" dirty="0" smtClean="0"/>
              <a:t>Hive—A </a:t>
            </a:r>
            <a:r>
              <a:rPr lang="en-US" altLang="zh-CN" i="1" dirty="0"/>
              <a:t>SQL-like data warehouse infrastructure</a:t>
            </a:r>
          </a:p>
          <a:p>
            <a:r>
              <a:rPr lang="en-US" altLang="zh-CN" i="1" dirty="0" err="1" smtClean="0">
                <a:solidFill>
                  <a:srgbClr val="FF0000"/>
                </a:solidFill>
              </a:rPr>
              <a:t>HBase</a:t>
            </a:r>
            <a:r>
              <a:rPr lang="en-US" altLang="zh-CN" i="1" dirty="0" smtClean="0">
                <a:solidFill>
                  <a:srgbClr val="FF0000"/>
                </a:solidFill>
              </a:rPr>
              <a:t>—A </a:t>
            </a:r>
            <a:r>
              <a:rPr lang="en-US" altLang="zh-CN" i="1" dirty="0">
                <a:solidFill>
                  <a:srgbClr val="FF0000"/>
                </a:solidFill>
              </a:rPr>
              <a:t>distributed, column-oriented database modeled after </a:t>
            </a:r>
            <a:r>
              <a:rPr lang="en-US" altLang="zh-CN" i="1" dirty="0" smtClean="0">
                <a:solidFill>
                  <a:srgbClr val="FF0000"/>
                </a:solidFill>
              </a:rPr>
              <a:t>Google’s </a:t>
            </a:r>
            <a:r>
              <a:rPr lang="en-US" altLang="zh-CN" dirty="0" err="1" smtClean="0">
                <a:solidFill>
                  <a:srgbClr val="FF0000"/>
                </a:solidFill>
              </a:rPr>
              <a:t>Bigtable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i="1" dirty="0" err="1" smtClean="0">
                <a:solidFill>
                  <a:srgbClr val="FF0000"/>
                </a:solidFill>
              </a:rPr>
              <a:t>ZooKeeper</a:t>
            </a:r>
            <a:r>
              <a:rPr lang="en-US" altLang="zh-CN" i="1" dirty="0" smtClean="0">
                <a:solidFill>
                  <a:srgbClr val="FF0000"/>
                </a:solidFill>
              </a:rPr>
              <a:t>—A </a:t>
            </a:r>
            <a:r>
              <a:rPr lang="en-US" altLang="zh-CN" i="1" dirty="0">
                <a:solidFill>
                  <a:srgbClr val="FF0000"/>
                </a:solidFill>
              </a:rPr>
              <a:t>reliable coordination system for managing shared state </a:t>
            </a:r>
            <a:r>
              <a:rPr lang="en-US" altLang="zh-CN" i="1" dirty="0" smtClean="0">
                <a:solidFill>
                  <a:srgbClr val="FF0000"/>
                </a:solidFill>
              </a:rPr>
              <a:t>between </a:t>
            </a:r>
            <a:r>
              <a:rPr lang="en-US" altLang="zh-CN" dirty="0" smtClean="0">
                <a:solidFill>
                  <a:srgbClr val="FF0000"/>
                </a:solidFill>
              </a:rPr>
              <a:t>distributed </a:t>
            </a:r>
            <a:r>
              <a:rPr lang="en-US" altLang="zh-CN" dirty="0">
                <a:solidFill>
                  <a:srgbClr val="FF0000"/>
                </a:solidFill>
              </a:rPr>
              <a:t>applications</a:t>
            </a:r>
          </a:p>
          <a:p>
            <a:r>
              <a:rPr lang="en-US" altLang="zh-CN" i="1" dirty="0" err="1" smtClean="0"/>
              <a:t>Chukwa</a:t>
            </a:r>
            <a:r>
              <a:rPr lang="en-US" altLang="zh-CN" i="1" dirty="0" smtClean="0"/>
              <a:t>—A </a:t>
            </a:r>
            <a:r>
              <a:rPr lang="en-US" altLang="zh-CN" i="1" dirty="0"/>
              <a:t>data collection system for managing large distributed systems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45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850106"/>
          </a:xfrm>
        </p:spPr>
        <p:txBody>
          <a:bodyPr/>
          <a:lstStyle/>
          <a:p>
            <a:r>
              <a:rPr lang="en-US" dirty="0" smtClean="0"/>
              <a:t>Creating a 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68760"/>
            <a:ext cx="8280919" cy="5184576"/>
          </a:xfrm>
          <a:solidFill>
            <a:srgbClr val="FFFFE9"/>
          </a:solidFill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buFont typeface="Wingdings" charset="0"/>
              <a:buNone/>
            </a:pPr>
            <a:r>
              <a:rPr lang="en-US" altLang="zh-CN" dirty="0" err="1">
                <a:solidFill>
                  <a:srgbClr val="FF6600"/>
                </a:solidFill>
              </a:rPr>
              <a:t>HBaseAdmin</a:t>
            </a:r>
            <a:r>
              <a:rPr lang="en-US" altLang="zh-CN" dirty="0"/>
              <a:t> </a:t>
            </a:r>
            <a:r>
              <a:rPr lang="en-US" altLang="zh-CN" u="sng" dirty="0"/>
              <a:t>admin</a:t>
            </a:r>
            <a:r>
              <a:rPr lang="en-US" altLang="zh-CN" dirty="0"/>
              <a:t>= new </a:t>
            </a:r>
            <a:r>
              <a:rPr lang="en-US" altLang="zh-CN" dirty="0" err="1"/>
              <a:t>HBaseAdmin</a:t>
            </a:r>
            <a:r>
              <a:rPr lang="en-US" altLang="zh-CN" dirty="0"/>
              <a:t>(</a:t>
            </a:r>
            <a:r>
              <a:rPr lang="en-US" altLang="zh-CN" u="sng" dirty="0" err="1"/>
              <a:t>config</a:t>
            </a:r>
            <a:r>
              <a:rPr lang="en-US" altLang="zh-CN" dirty="0"/>
              <a:t>);</a:t>
            </a:r>
          </a:p>
          <a:p>
            <a:pPr>
              <a:lnSpc>
                <a:spcPct val="120000"/>
              </a:lnSpc>
              <a:buFont typeface="Wingdings" charset="0"/>
              <a:buNone/>
            </a:pPr>
            <a:r>
              <a:rPr lang="en-US" altLang="zh-CN" dirty="0" err="1">
                <a:solidFill>
                  <a:srgbClr val="FF6600"/>
                </a:solidFill>
              </a:rPr>
              <a:t>HColumnDescriptor</a:t>
            </a:r>
            <a:r>
              <a:rPr lang="en-US" altLang="zh-CN" dirty="0"/>
              <a:t> []column;</a:t>
            </a:r>
          </a:p>
          <a:p>
            <a:pPr>
              <a:lnSpc>
                <a:spcPct val="120000"/>
              </a:lnSpc>
              <a:buFont typeface="Wingdings" charset="0"/>
              <a:buNone/>
            </a:pPr>
            <a:r>
              <a:rPr lang="en-US" altLang="zh-CN" dirty="0"/>
              <a:t>column= new </a:t>
            </a:r>
            <a:r>
              <a:rPr lang="en-US" altLang="zh-CN" dirty="0" err="1"/>
              <a:t>HColumnDescriptor</a:t>
            </a:r>
            <a:r>
              <a:rPr lang="en-US" altLang="zh-CN" dirty="0"/>
              <a:t>[2];</a:t>
            </a:r>
          </a:p>
          <a:p>
            <a:pPr>
              <a:lnSpc>
                <a:spcPct val="120000"/>
              </a:lnSpc>
              <a:buFont typeface="Wingdings" charset="0"/>
              <a:buNone/>
            </a:pPr>
            <a:r>
              <a:rPr lang="en-US" altLang="zh-CN" dirty="0"/>
              <a:t>column[0]=new </a:t>
            </a:r>
            <a:r>
              <a:rPr lang="en-US" altLang="zh-CN" dirty="0" err="1"/>
              <a:t>HColumnDescriptor</a:t>
            </a:r>
            <a:r>
              <a:rPr lang="en-US" altLang="zh-CN" dirty="0"/>
              <a:t>("columnFamily1:");</a:t>
            </a:r>
          </a:p>
          <a:p>
            <a:pPr>
              <a:lnSpc>
                <a:spcPct val="120000"/>
              </a:lnSpc>
              <a:buFont typeface="Wingdings" charset="0"/>
              <a:buNone/>
            </a:pPr>
            <a:r>
              <a:rPr lang="en-US" altLang="zh-CN" dirty="0"/>
              <a:t>column[1]=new </a:t>
            </a:r>
            <a:r>
              <a:rPr lang="en-US" altLang="zh-CN" dirty="0" err="1"/>
              <a:t>HColumnDescriptor</a:t>
            </a:r>
            <a:r>
              <a:rPr lang="en-US" altLang="zh-CN" dirty="0"/>
              <a:t>("columnFamily2:");</a:t>
            </a:r>
          </a:p>
          <a:p>
            <a:pPr>
              <a:lnSpc>
                <a:spcPct val="120000"/>
              </a:lnSpc>
              <a:buFont typeface="Wingdings" charset="0"/>
              <a:buNone/>
            </a:pPr>
            <a:r>
              <a:rPr lang="en-US" altLang="zh-CN" sz="3000" dirty="0" err="1">
                <a:solidFill>
                  <a:srgbClr val="FF6600"/>
                </a:solidFill>
              </a:rPr>
              <a:t>HTableDescriptor</a:t>
            </a:r>
            <a:r>
              <a:rPr lang="en-US" altLang="zh-CN" sz="3000" dirty="0"/>
              <a:t> </a:t>
            </a:r>
            <a:r>
              <a:rPr lang="en-US" altLang="zh-CN" sz="3000" u="sng" dirty="0" err="1"/>
              <a:t>desc</a:t>
            </a:r>
            <a:r>
              <a:rPr lang="en-US" altLang="zh-CN" sz="3000" dirty="0"/>
              <a:t>= new </a:t>
            </a:r>
            <a:r>
              <a:rPr lang="en-US" altLang="zh-CN" sz="3000" dirty="0" err="1"/>
              <a:t>HTableDescriptor</a:t>
            </a:r>
            <a:r>
              <a:rPr lang="en-US" altLang="zh-CN" sz="3000" dirty="0"/>
              <a:t>(</a:t>
            </a:r>
            <a:r>
              <a:rPr lang="en-US" altLang="zh-CN" sz="3000" dirty="0" err="1"/>
              <a:t>Bytes.toBytes</a:t>
            </a:r>
            <a:r>
              <a:rPr lang="en-US" altLang="zh-CN" sz="3000" dirty="0"/>
              <a:t>("</a:t>
            </a:r>
            <a:r>
              <a:rPr lang="en-US" altLang="zh-CN" sz="3000" dirty="0" err="1"/>
              <a:t>MyTable</a:t>
            </a:r>
            <a:r>
              <a:rPr lang="en-US" altLang="zh-CN" sz="3000" dirty="0"/>
              <a:t>"));</a:t>
            </a:r>
          </a:p>
          <a:p>
            <a:pPr>
              <a:lnSpc>
                <a:spcPct val="120000"/>
              </a:lnSpc>
              <a:buFont typeface="Wingdings" charset="0"/>
              <a:buNone/>
            </a:pPr>
            <a:r>
              <a:rPr lang="en-US" altLang="zh-CN" u="sng" dirty="0" err="1"/>
              <a:t>desc</a:t>
            </a:r>
            <a:r>
              <a:rPr lang="en-US" altLang="zh-CN" dirty="0" err="1"/>
              <a:t>.addFamily</a:t>
            </a:r>
            <a:r>
              <a:rPr lang="en-US" altLang="zh-CN" dirty="0"/>
              <a:t>(column[0]);</a:t>
            </a:r>
          </a:p>
          <a:p>
            <a:pPr>
              <a:lnSpc>
                <a:spcPct val="120000"/>
              </a:lnSpc>
              <a:buFont typeface="Wingdings" charset="0"/>
              <a:buNone/>
            </a:pPr>
            <a:r>
              <a:rPr lang="en-US" altLang="zh-CN" u="sng" dirty="0" err="1">
                <a:solidFill>
                  <a:schemeClr val="tx1"/>
                </a:solidFill>
              </a:rPr>
              <a:t>desc</a:t>
            </a:r>
            <a:r>
              <a:rPr lang="en-US" altLang="zh-CN" dirty="0" err="1">
                <a:solidFill>
                  <a:schemeClr val="tx1"/>
                </a:solidFill>
              </a:rPr>
              <a:t>.addFamily</a:t>
            </a:r>
            <a:r>
              <a:rPr lang="en-US" altLang="zh-CN" dirty="0"/>
              <a:t>(column[1]);</a:t>
            </a:r>
          </a:p>
          <a:p>
            <a:pPr>
              <a:lnSpc>
                <a:spcPct val="120000"/>
              </a:lnSpc>
              <a:buFont typeface="Wingdings" charset="0"/>
              <a:buNone/>
            </a:pPr>
            <a:r>
              <a:rPr lang="en-US" altLang="zh-CN" u="sng" dirty="0" err="1"/>
              <a:t>admin</a:t>
            </a:r>
            <a:r>
              <a:rPr lang="en-US" altLang="zh-CN" dirty="0" err="1"/>
              <a:t>.createTable</a:t>
            </a:r>
            <a:r>
              <a:rPr lang="en-US" altLang="zh-CN" dirty="0"/>
              <a:t>(</a:t>
            </a:r>
            <a:r>
              <a:rPr lang="en-US" altLang="zh-CN" u="sng" dirty="0" err="1"/>
              <a:t>desc</a:t>
            </a:r>
            <a:r>
              <a:rPr lang="en-US" altLang="zh-CN" dirty="0"/>
              <a:t>);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57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Creating a Table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$ </a:t>
            </a:r>
            <a:r>
              <a:rPr lang="en-US" altLang="zh-CN" dirty="0" err="1"/>
              <a:t>hbase</a:t>
            </a:r>
            <a:r>
              <a:rPr lang="en-US" altLang="zh-CN" dirty="0"/>
              <a:t> shell</a:t>
            </a:r>
          </a:p>
          <a:p>
            <a:r>
              <a:rPr lang="en-US" altLang="zh-CN" dirty="0" err="1"/>
              <a:t>HBase</a:t>
            </a:r>
            <a:r>
              <a:rPr lang="en-US" altLang="zh-CN" dirty="0"/>
              <a:t> Shell; enter 'help&lt;RETURN&gt;' for list of supported commands.</a:t>
            </a:r>
          </a:p>
          <a:p>
            <a:r>
              <a:rPr lang="en-US" altLang="zh-CN" dirty="0"/>
              <a:t>Type "exit&lt;RETURN&gt;" to leave the </a:t>
            </a:r>
            <a:r>
              <a:rPr lang="en-US" altLang="zh-CN" dirty="0" err="1"/>
              <a:t>HBase</a:t>
            </a:r>
            <a:r>
              <a:rPr lang="en-US" altLang="zh-CN" dirty="0"/>
              <a:t> Shell</a:t>
            </a:r>
          </a:p>
          <a:p>
            <a:r>
              <a:rPr lang="en-US" altLang="zh-CN" dirty="0"/>
              <a:t>Version 0.92.0, r1231986, Mon Jan 16 13:16:35 UTC 2012</a:t>
            </a:r>
          </a:p>
          <a:p>
            <a:r>
              <a:rPr lang="en-US" altLang="zh-CN" dirty="0" err="1"/>
              <a:t>hbase</a:t>
            </a:r>
            <a:r>
              <a:rPr lang="en-US" altLang="zh-CN" dirty="0"/>
              <a:t>(main):001:0</a:t>
            </a:r>
            <a:r>
              <a:rPr lang="en-US" altLang="zh-CN" dirty="0" smtClean="0"/>
              <a:t>&gt;</a:t>
            </a:r>
          </a:p>
          <a:p>
            <a:r>
              <a:rPr lang="en-US" altLang="zh-CN" dirty="0" err="1"/>
              <a:t>hbase</a:t>
            </a:r>
            <a:r>
              <a:rPr lang="en-US" altLang="zh-CN" dirty="0"/>
              <a:t>(main):001:0&gt; create 'users', 'info'</a:t>
            </a:r>
          </a:p>
          <a:p>
            <a:r>
              <a:rPr lang="en-US" altLang="zh-CN" dirty="0"/>
              <a:t>0 row(s) in 0.1200 seconds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990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850106"/>
          </a:xfrm>
        </p:spPr>
        <p:txBody>
          <a:bodyPr/>
          <a:lstStyle/>
          <a:p>
            <a:r>
              <a:rPr lang="en-US" altLang="zh-CN" dirty="0"/>
              <a:t>Examine table schema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91264" cy="547260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CN" dirty="0" err="1"/>
              <a:t>hbase</a:t>
            </a:r>
            <a:r>
              <a:rPr lang="en-US" altLang="zh-CN" dirty="0"/>
              <a:t>(main):002:0&gt; </a:t>
            </a:r>
            <a:r>
              <a:rPr lang="en-US" altLang="zh-CN" sz="3800" b="1" dirty="0">
                <a:solidFill>
                  <a:srgbClr val="FF0000"/>
                </a:solidFill>
              </a:rPr>
              <a:t>list</a:t>
            </a:r>
          </a:p>
          <a:p>
            <a:pPr marL="0" indent="0">
              <a:buNone/>
            </a:pPr>
            <a:r>
              <a:rPr lang="en-US" altLang="zh-CN" dirty="0"/>
              <a:t>TABLE</a:t>
            </a:r>
          </a:p>
          <a:p>
            <a:pPr marL="0" indent="0">
              <a:buNone/>
            </a:pPr>
            <a:r>
              <a:rPr lang="en-US" altLang="zh-CN" dirty="0"/>
              <a:t>users</a:t>
            </a:r>
          </a:p>
          <a:p>
            <a:pPr marL="0" indent="0">
              <a:buNone/>
            </a:pPr>
            <a:r>
              <a:rPr lang="en-US" altLang="zh-CN" dirty="0"/>
              <a:t>1 row(s) in 0.0220 </a:t>
            </a:r>
            <a:r>
              <a:rPr lang="en-US" altLang="zh-CN" dirty="0" smtClean="0"/>
              <a:t>seconds</a:t>
            </a:r>
          </a:p>
          <a:p>
            <a:pPr marL="0" indent="0">
              <a:buNone/>
            </a:pPr>
            <a:r>
              <a:rPr lang="en-US" altLang="zh-CN" dirty="0" err="1"/>
              <a:t>hbase</a:t>
            </a:r>
            <a:r>
              <a:rPr lang="en-US" altLang="zh-CN" dirty="0"/>
              <a:t>(main):003:0&gt; </a:t>
            </a:r>
            <a:r>
              <a:rPr lang="en-US" altLang="zh-CN" sz="3300" b="1" dirty="0">
                <a:solidFill>
                  <a:srgbClr val="FF0000"/>
                </a:solidFill>
              </a:rPr>
              <a:t>describe 'users'</a:t>
            </a:r>
          </a:p>
          <a:p>
            <a:pPr marL="0" indent="0">
              <a:buNone/>
            </a:pPr>
            <a:r>
              <a:rPr lang="en-US" altLang="zh-CN" dirty="0"/>
              <a:t>DESCRIPTION ENABLED</a:t>
            </a:r>
          </a:p>
          <a:p>
            <a:pPr marL="0" indent="0">
              <a:buNone/>
            </a:pPr>
            <a:r>
              <a:rPr lang="en-US" altLang="zh-CN" dirty="0"/>
              <a:t>{NAME =&gt; 'users', FAMILIES =&gt; [{NAME =&gt; 'info', true</a:t>
            </a:r>
          </a:p>
          <a:p>
            <a:pPr marL="0" indent="0">
              <a:buNone/>
            </a:pPr>
            <a:r>
              <a:rPr lang="en-US" altLang="zh-CN" dirty="0"/>
              <a:t>BLOOMFILTER =&gt; 'NONE', REPLICATION_SCOPE =&gt; '0</a:t>
            </a:r>
          </a:p>
          <a:p>
            <a:pPr marL="0" indent="0">
              <a:buNone/>
            </a:pPr>
            <a:r>
              <a:rPr lang="en-US" altLang="zh-CN" dirty="0"/>
              <a:t>', COMPRESSION =&gt; 'NONE', VERSIONS =&gt; '3', TTL</a:t>
            </a:r>
          </a:p>
          <a:p>
            <a:pPr marL="0" indent="0">
              <a:buNone/>
            </a:pPr>
            <a:r>
              <a:rPr lang="en-US" altLang="zh-CN" dirty="0"/>
              <a:t>=&gt; '2147483647', BLOCKSIZE =&gt; '65536', IN_MEMOR</a:t>
            </a:r>
          </a:p>
          <a:p>
            <a:pPr marL="0" indent="0">
              <a:buNone/>
            </a:pPr>
            <a:r>
              <a:rPr lang="en-US" altLang="zh-CN" dirty="0"/>
              <a:t>Y =&gt; 'false', BLOCKCACHE =&gt; 'true'}]}</a:t>
            </a:r>
          </a:p>
          <a:p>
            <a:pPr marL="0" indent="0">
              <a:buNone/>
            </a:pPr>
            <a:r>
              <a:rPr lang="en-US" altLang="zh-CN" dirty="0"/>
              <a:t>1 row(s) in 0.0330 seconds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173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Establish a connection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600200"/>
            <a:ext cx="8856984" cy="4525963"/>
          </a:xfrm>
        </p:spPr>
        <p:txBody>
          <a:bodyPr/>
          <a:lstStyle/>
          <a:p>
            <a:r>
              <a:rPr lang="en-US" altLang="zh-CN" dirty="0" err="1"/>
              <a:t>HTableInterface</a:t>
            </a:r>
            <a:r>
              <a:rPr lang="en-US" altLang="zh-CN" dirty="0"/>
              <a:t> </a:t>
            </a:r>
            <a:r>
              <a:rPr lang="en-US" altLang="zh-CN" dirty="0" err="1"/>
              <a:t>usersTable</a:t>
            </a:r>
            <a:r>
              <a:rPr lang="en-US" altLang="zh-CN" dirty="0"/>
              <a:t> = new </a:t>
            </a:r>
            <a:r>
              <a:rPr lang="en-US" altLang="zh-CN" dirty="0" smtClean="0"/>
              <a:t>  </a:t>
            </a:r>
            <a:r>
              <a:rPr lang="en-US" altLang="zh-CN" dirty="0" err="1" smtClean="0"/>
              <a:t>HTable</a:t>
            </a:r>
            <a:r>
              <a:rPr lang="en-US" altLang="zh-CN" dirty="0"/>
              <a:t>("users</a:t>
            </a:r>
            <a:r>
              <a:rPr lang="en-US" altLang="zh-CN" dirty="0" smtClean="0"/>
              <a:t>");</a:t>
            </a:r>
          </a:p>
          <a:p>
            <a:r>
              <a:rPr lang="en-US" altLang="zh-CN" dirty="0"/>
              <a:t>Configuration </a:t>
            </a:r>
            <a:r>
              <a:rPr lang="en-US" altLang="zh-CN" dirty="0" err="1"/>
              <a:t>myConf</a:t>
            </a:r>
            <a:r>
              <a:rPr lang="en-US" altLang="zh-CN" dirty="0"/>
              <a:t> = </a:t>
            </a:r>
            <a:r>
              <a:rPr lang="en-US" altLang="zh-CN" dirty="0" err="1"/>
              <a:t>HBaseConfiguration.create</a:t>
            </a:r>
            <a:r>
              <a:rPr lang="en-US" altLang="zh-CN" dirty="0"/>
              <a:t>();</a:t>
            </a:r>
          </a:p>
          <a:p>
            <a:r>
              <a:rPr lang="en-US" altLang="zh-CN" dirty="0" err="1"/>
              <a:t>HTableInterface</a:t>
            </a:r>
            <a:r>
              <a:rPr lang="en-US" altLang="zh-CN" dirty="0"/>
              <a:t> </a:t>
            </a:r>
            <a:r>
              <a:rPr lang="en-US" altLang="zh-CN" dirty="0" err="1"/>
              <a:t>usersTable</a:t>
            </a:r>
            <a:r>
              <a:rPr lang="en-US" altLang="zh-CN" dirty="0"/>
              <a:t> = </a:t>
            </a:r>
            <a:r>
              <a:rPr lang="en-US" altLang="zh-CN" dirty="0">
                <a:solidFill>
                  <a:srgbClr val="FF0000"/>
                </a:solidFill>
              </a:rPr>
              <a:t>new </a:t>
            </a:r>
            <a:r>
              <a:rPr lang="en-US" altLang="zh-CN" dirty="0" err="1">
                <a:solidFill>
                  <a:srgbClr val="FF0000"/>
                </a:solidFill>
              </a:rPr>
              <a:t>HTable</a:t>
            </a:r>
            <a:r>
              <a:rPr lang="en-US" altLang="zh-CN" dirty="0"/>
              <a:t>(</a:t>
            </a:r>
            <a:r>
              <a:rPr lang="en-US" altLang="zh-CN" dirty="0" err="1"/>
              <a:t>myConf</a:t>
            </a:r>
            <a:r>
              <a:rPr lang="en-US" altLang="zh-CN" dirty="0"/>
              <a:t>, "users</a:t>
            </a:r>
            <a:r>
              <a:rPr lang="en-US" altLang="zh-CN" dirty="0" smtClean="0"/>
              <a:t>");</a:t>
            </a:r>
          </a:p>
          <a:p>
            <a:r>
              <a:rPr lang="en-US" altLang="zh-CN" dirty="0" err="1"/>
              <a:t>myConf.set</a:t>
            </a:r>
            <a:r>
              <a:rPr lang="en-US" altLang="zh-CN" dirty="0"/>
              <a:t>("</a:t>
            </a:r>
            <a:r>
              <a:rPr lang="en-US" altLang="zh-CN" dirty="0" err="1"/>
              <a:t>parameter_name</a:t>
            </a:r>
            <a:r>
              <a:rPr lang="en-US" altLang="zh-CN" dirty="0"/>
              <a:t>", "</a:t>
            </a:r>
            <a:r>
              <a:rPr lang="en-US" altLang="zh-CN" dirty="0" err="1"/>
              <a:t>parameter_value</a:t>
            </a:r>
            <a:r>
              <a:rPr lang="en-US" altLang="zh-CN" dirty="0" smtClean="0"/>
              <a:t>");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046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Connection management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HTablePool</a:t>
            </a:r>
            <a:r>
              <a:rPr lang="en-US" altLang="zh-CN" dirty="0"/>
              <a:t> pool = new </a:t>
            </a:r>
            <a:r>
              <a:rPr lang="en-US" altLang="zh-CN" dirty="0" err="1"/>
              <a:t>HTablePool</a:t>
            </a:r>
            <a:r>
              <a:rPr lang="en-US" altLang="zh-CN" dirty="0"/>
              <a:t>();</a:t>
            </a:r>
          </a:p>
          <a:p>
            <a:r>
              <a:rPr lang="en-US" altLang="zh-CN" dirty="0" err="1"/>
              <a:t>HTableInterface</a:t>
            </a:r>
            <a:r>
              <a:rPr lang="en-US" altLang="zh-CN" dirty="0"/>
              <a:t> </a:t>
            </a:r>
            <a:r>
              <a:rPr lang="en-US" altLang="zh-CN" dirty="0" err="1"/>
              <a:t>usersTable</a:t>
            </a:r>
            <a:r>
              <a:rPr lang="en-US" altLang="zh-CN" dirty="0"/>
              <a:t> = </a:t>
            </a:r>
            <a:r>
              <a:rPr lang="en-US" altLang="zh-CN" dirty="0" err="1"/>
              <a:t>pool.getTable</a:t>
            </a:r>
            <a:r>
              <a:rPr lang="en-US" altLang="zh-CN" dirty="0"/>
              <a:t>("users");</a:t>
            </a:r>
          </a:p>
          <a:p>
            <a:r>
              <a:rPr lang="en-US" altLang="zh-CN" dirty="0"/>
              <a:t>... // work with the table</a:t>
            </a:r>
          </a:p>
          <a:p>
            <a:r>
              <a:rPr lang="en-US" altLang="zh-CN" dirty="0" err="1"/>
              <a:t>usersTable.close</a:t>
            </a:r>
            <a:r>
              <a:rPr lang="en-US" altLang="zh-CN" dirty="0"/>
              <a:t>();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190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manipulation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Storing </a:t>
            </a:r>
            <a:r>
              <a:rPr lang="en-US" altLang="zh-CN" dirty="0" smtClean="0"/>
              <a:t>data</a:t>
            </a:r>
          </a:p>
          <a:p>
            <a:r>
              <a:rPr lang="en-US" altLang="zh-CN" dirty="0"/>
              <a:t>Modifying </a:t>
            </a:r>
            <a:r>
              <a:rPr lang="en-US" altLang="zh-CN" dirty="0" smtClean="0"/>
              <a:t>data</a:t>
            </a:r>
          </a:p>
          <a:p>
            <a:r>
              <a:rPr lang="en-US" altLang="zh-CN" dirty="0"/>
              <a:t>Reading </a:t>
            </a:r>
            <a:r>
              <a:rPr lang="en-US" altLang="zh-CN" dirty="0" smtClean="0"/>
              <a:t>data</a:t>
            </a:r>
          </a:p>
          <a:p>
            <a:r>
              <a:rPr lang="en-US" altLang="zh-CN" dirty="0" smtClean="0"/>
              <a:t>Deleting data</a:t>
            </a:r>
          </a:p>
          <a:p>
            <a:r>
              <a:rPr lang="en-US" altLang="zh-CN" dirty="0" smtClean="0"/>
              <a:t>Scanning data</a:t>
            </a:r>
          </a:p>
          <a:p>
            <a:pPr marL="0" indent="0">
              <a:buNone/>
            </a:pPr>
            <a:r>
              <a:rPr lang="en-US" altLang="zh-CN" dirty="0"/>
              <a:t>five basic </a:t>
            </a:r>
            <a:r>
              <a:rPr lang="en-US" altLang="zh-CN" i="1" dirty="0" smtClean="0"/>
              <a:t>commands: </a:t>
            </a:r>
          </a:p>
          <a:p>
            <a:pPr marL="0" indent="0">
              <a:buNone/>
            </a:pPr>
            <a:r>
              <a:rPr lang="en-US" altLang="zh-CN" i="1" dirty="0" smtClean="0"/>
              <a:t>     Get, Put, Delete, Scan, Increment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931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rmAutofit/>
          </a:bodyPr>
          <a:lstStyle/>
          <a:p>
            <a:r>
              <a:rPr lang="en-US" altLang="zh-CN" dirty="0"/>
              <a:t>Storing </a:t>
            </a:r>
            <a:r>
              <a:rPr lang="en-US" altLang="zh-CN" dirty="0" smtClean="0"/>
              <a:t>data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484784"/>
            <a:ext cx="8686800" cy="514116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chemeClr val="accent6"/>
                </a:solidFill>
              </a:rPr>
              <a:t>Put p </a:t>
            </a:r>
            <a:r>
              <a:rPr lang="en-US" altLang="zh-CN" dirty="0"/>
              <a:t>= </a:t>
            </a:r>
            <a:r>
              <a:rPr lang="en-US" altLang="zh-CN" dirty="0">
                <a:solidFill>
                  <a:schemeClr val="accent6"/>
                </a:solidFill>
              </a:rPr>
              <a:t>new Put(</a:t>
            </a:r>
            <a:r>
              <a:rPr lang="en-US" altLang="zh-CN" dirty="0" err="1">
                <a:solidFill>
                  <a:schemeClr val="accent6"/>
                </a:solidFill>
              </a:rPr>
              <a:t>Bytes.toBytes</a:t>
            </a:r>
            <a:r>
              <a:rPr lang="en-US" altLang="zh-CN" dirty="0">
                <a:solidFill>
                  <a:schemeClr val="accent6"/>
                </a:solidFill>
              </a:rPr>
              <a:t>("</a:t>
            </a:r>
            <a:r>
              <a:rPr lang="en-US" altLang="zh-CN" dirty="0" err="1">
                <a:solidFill>
                  <a:schemeClr val="accent6"/>
                </a:solidFill>
              </a:rPr>
              <a:t>TheRealMT</a:t>
            </a:r>
            <a:r>
              <a:rPr lang="en-US" altLang="zh-CN" dirty="0">
                <a:solidFill>
                  <a:schemeClr val="accent6"/>
                </a:solidFill>
              </a:rPr>
              <a:t>"));</a:t>
            </a:r>
          </a:p>
          <a:p>
            <a:pPr marL="0" indent="0">
              <a:buNone/>
            </a:pPr>
            <a:r>
              <a:rPr lang="en-US" altLang="zh-CN" dirty="0" err="1"/>
              <a:t>p.add</a:t>
            </a:r>
            <a:r>
              <a:rPr lang="en-US" altLang="zh-CN" dirty="0"/>
              <a:t>(</a:t>
            </a:r>
            <a:r>
              <a:rPr lang="en-US" altLang="zh-CN" dirty="0" err="1"/>
              <a:t>Bytes.toBytes</a:t>
            </a:r>
            <a:r>
              <a:rPr lang="en-US" altLang="zh-CN" dirty="0"/>
              <a:t>("info"),</a:t>
            </a:r>
          </a:p>
          <a:p>
            <a:pPr marL="0" indent="0">
              <a:buNone/>
            </a:pPr>
            <a:r>
              <a:rPr lang="en-US" altLang="zh-CN" dirty="0" err="1"/>
              <a:t>Bytes.toBytes</a:t>
            </a:r>
            <a:r>
              <a:rPr lang="en-US" altLang="zh-CN" dirty="0"/>
              <a:t>("name"),</a:t>
            </a:r>
          </a:p>
          <a:p>
            <a:pPr marL="0" indent="0">
              <a:buNone/>
            </a:pPr>
            <a:r>
              <a:rPr lang="en-US" altLang="zh-CN" dirty="0" err="1"/>
              <a:t>Bytes.toBytes</a:t>
            </a:r>
            <a:r>
              <a:rPr lang="en-US" altLang="zh-CN" dirty="0"/>
              <a:t>("Mark Twain"));</a:t>
            </a:r>
          </a:p>
          <a:p>
            <a:pPr marL="0" indent="0">
              <a:buNone/>
            </a:pPr>
            <a:r>
              <a:rPr lang="en-US" altLang="zh-CN" dirty="0" err="1"/>
              <a:t>p.add</a:t>
            </a:r>
            <a:r>
              <a:rPr lang="en-US" altLang="zh-CN" dirty="0"/>
              <a:t>(</a:t>
            </a:r>
            <a:r>
              <a:rPr lang="en-US" altLang="zh-CN" dirty="0" err="1"/>
              <a:t>Bytes.toBytes</a:t>
            </a:r>
            <a:r>
              <a:rPr lang="en-US" altLang="zh-CN" dirty="0"/>
              <a:t>("info"),</a:t>
            </a:r>
          </a:p>
          <a:p>
            <a:pPr marL="0" indent="0">
              <a:buNone/>
            </a:pPr>
            <a:r>
              <a:rPr lang="en-US" altLang="zh-CN" dirty="0" err="1"/>
              <a:t>Bytes.toBytes</a:t>
            </a:r>
            <a:r>
              <a:rPr lang="en-US" altLang="zh-CN" dirty="0"/>
              <a:t>("email"),</a:t>
            </a:r>
          </a:p>
          <a:p>
            <a:pPr marL="0" indent="0">
              <a:buNone/>
            </a:pPr>
            <a:r>
              <a:rPr lang="en-US" altLang="zh-CN" dirty="0" err="1"/>
              <a:t>Bytes.toBytes</a:t>
            </a:r>
            <a:r>
              <a:rPr lang="en-US" altLang="zh-CN" dirty="0"/>
              <a:t>("samuel@clemens.org</a:t>
            </a:r>
            <a:r>
              <a:rPr lang="en-US" altLang="zh-CN" dirty="0" smtClean="0"/>
              <a:t>"));</a:t>
            </a:r>
          </a:p>
          <a:p>
            <a:pPr marL="0" indent="0">
              <a:buNone/>
            </a:pPr>
            <a:r>
              <a:rPr lang="en-US" altLang="zh-CN" dirty="0" err="1"/>
              <a:t>p.add</a:t>
            </a:r>
            <a:r>
              <a:rPr lang="en-US" altLang="zh-CN" dirty="0"/>
              <a:t>(</a:t>
            </a:r>
            <a:r>
              <a:rPr lang="en-US" altLang="zh-CN" dirty="0" err="1"/>
              <a:t>Bytes.toBytes</a:t>
            </a:r>
            <a:r>
              <a:rPr lang="en-US" altLang="zh-CN" dirty="0"/>
              <a:t>("info"),</a:t>
            </a:r>
          </a:p>
          <a:p>
            <a:pPr marL="0" indent="0">
              <a:buNone/>
            </a:pPr>
            <a:r>
              <a:rPr lang="en-US" altLang="zh-CN" dirty="0" err="1"/>
              <a:t>Bytes.toBytes</a:t>
            </a:r>
            <a:r>
              <a:rPr lang="en-US" altLang="zh-CN" dirty="0"/>
              <a:t>("password"),</a:t>
            </a:r>
          </a:p>
          <a:p>
            <a:pPr marL="0" indent="0">
              <a:buNone/>
            </a:pPr>
            <a:r>
              <a:rPr lang="en-US" altLang="zh-CN" dirty="0" err="1"/>
              <a:t>Bytes.toBytes</a:t>
            </a:r>
            <a:r>
              <a:rPr lang="en-US" altLang="zh-CN" dirty="0"/>
              <a:t>("Langhorne"));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961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Storing data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err="1"/>
              <a:t>HTableInterface</a:t>
            </a:r>
            <a:r>
              <a:rPr lang="en-US" altLang="zh-CN" dirty="0"/>
              <a:t> </a:t>
            </a:r>
            <a:r>
              <a:rPr lang="en-US" altLang="zh-CN" dirty="0" err="1"/>
              <a:t>usersTable</a:t>
            </a:r>
            <a:r>
              <a:rPr lang="en-US" altLang="zh-CN" dirty="0"/>
              <a:t> = </a:t>
            </a:r>
            <a:r>
              <a:rPr lang="en-US" altLang="zh-CN" dirty="0" err="1"/>
              <a:t>pool.getTable</a:t>
            </a:r>
            <a:r>
              <a:rPr lang="en-US" altLang="zh-CN" dirty="0"/>
              <a:t>("users");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Put p = new Put(</a:t>
            </a:r>
            <a:r>
              <a:rPr lang="en-US" altLang="zh-CN" dirty="0" err="1">
                <a:solidFill>
                  <a:srgbClr val="FF0000"/>
                </a:solidFill>
              </a:rPr>
              <a:t>Bytes.toBytes</a:t>
            </a:r>
            <a:r>
              <a:rPr lang="en-US" altLang="zh-CN" dirty="0">
                <a:solidFill>
                  <a:srgbClr val="FF0000"/>
                </a:solidFill>
              </a:rPr>
              <a:t>("</a:t>
            </a:r>
            <a:r>
              <a:rPr lang="en-US" altLang="zh-CN" dirty="0" err="1">
                <a:solidFill>
                  <a:srgbClr val="FF0000"/>
                </a:solidFill>
              </a:rPr>
              <a:t>TheRealMT</a:t>
            </a:r>
            <a:r>
              <a:rPr lang="en-US" altLang="zh-CN" dirty="0">
                <a:solidFill>
                  <a:srgbClr val="FF0000"/>
                </a:solidFill>
              </a:rPr>
              <a:t>"));</a:t>
            </a:r>
          </a:p>
          <a:p>
            <a:pPr marL="0" indent="0">
              <a:buNone/>
            </a:pPr>
            <a:r>
              <a:rPr lang="en-US" altLang="zh-CN" dirty="0" err="1"/>
              <a:t>p.add</a:t>
            </a:r>
            <a:r>
              <a:rPr lang="en-US" altLang="zh-CN" dirty="0"/>
              <a:t>(...);</a:t>
            </a:r>
          </a:p>
          <a:p>
            <a:pPr marL="0" indent="0">
              <a:buNone/>
            </a:pPr>
            <a:r>
              <a:rPr lang="en-US" altLang="zh-CN" dirty="0" err="1"/>
              <a:t>usersTable.put</a:t>
            </a:r>
            <a:r>
              <a:rPr lang="en-US" altLang="zh-CN" dirty="0"/>
              <a:t>(p);</a:t>
            </a:r>
          </a:p>
          <a:p>
            <a:pPr marL="0" indent="0">
              <a:buNone/>
            </a:pPr>
            <a:r>
              <a:rPr lang="en-US" altLang="zh-CN" dirty="0" err="1"/>
              <a:t>usersTable.close</a:t>
            </a:r>
            <a:r>
              <a:rPr lang="en-US" altLang="zh-CN" dirty="0"/>
              <a:t>();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899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89951"/>
            <a:ext cx="8229600" cy="962785"/>
          </a:xfrm>
        </p:spPr>
        <p:txBody>
          <a:bodyPr>
            <a:normAutofit/>
          </a:bodyPr>
          <a:lstStyle/>
          <a:p>
            <a:r>
              <a:rPr lang="en-US" altLang="zh-CN" dirty="0"/>
              <a:t>Modifying </a:t>
            </a:r>
            <a:r>
              <a:rPr lang="en-US" altLang="zh-CN" dirty="0" smtClean="0"/>
              <a:t>data</a:t>
            </a:r>
            <a:endParaRPr lang="zh-CN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681" y="1124744"/>
            <a:ext cx="2603945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96752"/>
            <a:ext cx="4448561" cy="3441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3568" y="5085184"/>
            <a:ext cx="76328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WAL: Write Ahead Log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err="1" smtClean="0"/>
              <a:t>MemStore</a:t>
            </a:r>
            <a:r>
              <a:rPr lang="en-US" altLang="zh-CN" sz="2800" dirty="0" smtClean="0"/>
              <a:t>: a </a:t>
            </a:r>
            <a:r>
              <a:rPr lang="en-US" altLang="zh-CN" sz="2800" dirty="0"/>
              <a:t>write buffer where </a:t>
            </a:r>
            <a:r>
              <a:rPr lang="en-US" altLang="zh-CN" sz="2800" dirty="0" err="1"/>
              <a:t>HBase</a:t>
            </a:r>
            <a:r>
              <a:rPr lang="en-US" altLang="zh-CN" sz="2800" dirty="0"/>
              <a:t> accumulates data in </a:t>
            </a:r>
            <a:r>
              <a:rPr lang="en-US" altLang="zh-CN" sz="2800" dirty="0" smtClean="0"/>
              <a:t>memory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154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Reading </a:t>
            </a:r>
            <a:r>
              <a:rPr lang="en-US" altLang="zh-CN" dirty="0" smtClean="0"/>
              <a:t>data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Get g = new Get(</a:t>
            </a:r>
            <a:r>
              <a:rPr lang="en-US" altLang="zh-CN" dirty="0" err="1"/>
              <a:t>Bytes.toBytes</a:t>
            </a:r>
            <a:r>
              <a:rPr lang="en-US" altLang="zh-CN" dirty="0"/>
              <a:t>("</a:t>
            </a:r>
            <a:r>
              <a:rPr lang="en-US" altLang="zh-CN" dirty="0" err="1"/>
              <a:t>TheRealMT</a:t>
            </a:r>
            <a:r>
              <a:rPr lang="en-US" altLang="zh-CN" dirty="0"/>
              <a:t>"));</a:t>
            </a:r>
          </a:p>
          <a:p>
            <a:pPr marL="0" indent="0">
              <a:buNone/>
            </a:pPr>
            <a:r>
              <a:rPr lang="en-US" altLang="zh-CN" dirty="0" err="1" smtClean="0"/>
              <a:t>g.</a:t>
            </a:r>
            <a:r>
              <a:rPr lang="en-US" altLang="zh-CN" dirty="0" err="1" smtClean="0">
                <a:solidFill>
                  <a:srgbClr val="FF0000"/>
                </a:solidFill>
              </a:rPr>
              <a:t>addColumn</a:t>
            </a:r>
            <a:r>
              <a:rPr lang="en-US" altLang="zh-CN" dirty="0" smtClean="0"/>
              <a:t>(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</a:t>
            </a:r>
            <a:r>
              <a:rPr lang="en-US" altLang="zh-CN" dirty="0" err="1" smtClean="0"/>
              <a:t>Bytes.toBytes</a:t>
            </a:r>
            <a:r>
              <a:rPr lang="en-US" altLang="zh-CN" dirty="0"/>
              <a:t>("info"),</a:t>
            </a:r>
          </a:p>
          <a:p>
            <a:pPr marL="0" indent="0">
              <a:buNone/>
            </a:pPr>
            <a:r>
              <a:rPr lang="en-US" altLang="zh-CN" dirty="0" smtClean="0"/>
              <a:t>   </a:t>
            </a:r>
            <a:r>
              <a:rPr lang="en-US" altLang="zh-CN" dirty="0" err="1" smtClean="0"/>
              <a:t>Bytes.toBytes</a:t>
            </a:r>
            <a:r>
              <a:rPr lang="en-US" altLang="zh-CN" dirty="0"/>
              <a:t>("password"));</a:t>
            </a:r>
          </a:p>
          <a:p>
            <a:pPr marL="0" indent="0">
              <a:buNone/>
            </a:pPr>
            <a:r>
              <a:rPr lang="en-US" altLang="zh-CN" dirty="0"/>
              <a:t>Result r = </a:t>
            </a:r>
            <a:r>
              <a:rPr lang="en-US" altLang="zh-CN" dirty="0" err="1"/>
              <a:t>usersTable.get</a:t>
            </a:r>
            <a:r>
              <a:rPr lang="en-US" altLang="zh-CN" dirty="0"/>
              <a:t>(g);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776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HBase</a:t>
            </a:r>
            <a:r>
              <a:rPr lang="en-US" altLang="zh-CN" dirty="0" smtClean="0"/>
              <a:t>: History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November 2006</a:t>
            </a:r>
          </a:p>
          <a:p>
            <a:pPr marL="857250" lvl="1" indent="-457200"/>
            <a:r>
              <a:rPr lang="en-US" altLang="zh-CN" dirty="0" smtClean="0"/>
              <a:t>Google releases paper on </a:t>
            </a:r>
            <a:r>
              <a:rPr lang="en-US" altLang="zh-CN" b="1" dirty="0" err="1" smtClean="0"/>
              <a:t>BigTable</a:t>
            </a:r>
            <a:endParaRPr lang="en-US" altLang="zh-CN" b="1" dirty="0" smtClean="0"/>
          </a:p>
          <a:p>
            <a:r>
              <a:rPr lang="en-US" altLang="zh-CN" dirty="0" smtClean="0"/>
              <a:t>February 2007</a:t>
            </a:r>
          </a:p>
          <a:p>
            <a:pPr lvl="1"/>
            <a:r>
              <a:rPr lang="en-US" altLang="zh-CN" dirty="0" smtClean="0"/>
              <a:t>Initial </a:t>
            </a:r>
            <a:r>
              <a:rPr lang="en-US" altLang="zh-CN" dirty="0" err="1" smtClean="0"/>
              <a:t>HBase</a:t>
            </a:r>
            <a:r>
              <a:rPr lang="en-US" altLang="zh-CN" dirty="0" smtClean="0"/>
              <a:t> prototype created as Hadoop </a:t>
            </a:r>
            <a:r>
              <a:rPr lang="en-US" altLang="zh-CN" dirty="0" err="1" smtClean="0"/>
              <a:t>contrib</a:t>
            </a:r>
            <a:endParaRPr lang="en-US" altLang="zh-CN" dirty="0" smtClean="0"/>
          </a:p>
          <a:p>
            <a:r>
              <a:rPr lang="en-US" altLang="zh-CN" dirty="0" smtClean="0"/>
              <a:t>October 2007</a:t>
            </a:r>
          </a:p>
          <a:p>
            <a:pPr lvl="1"/>
            <a:r>
              <a:rPr lang="en-US" altLang="zh-CN" dirty="0" smtClean="0"/>
              <a:t>First “usable” </a:t>
            </a:r>
            <a:r>
              <a:rPr lang="en-US" altLang="zh-CN" dirty="0" err="1" smtClean="0"/>
              <a:t>HBase</a:t>
            </a:r>
            <a:r>
              <a:rPr lang="en-US" altLang="zh-CN" dirty="0" smtClean="0"/>
              <a:t> (Hadoop 0.15.0)</a:t>
            </a:r>
          </a:p>
          <a:p>
            <a:r>
              <a:rPr lang="en-US" altLang="zh-CN" dirty="0" smtClean="0"/>
              <a:t>January 2008</a:t>
            </a:r>
          </a:p>
          <a:p>
            <a:pPr lvl="1"/>
            <a:r>
              <a:rPr lang="en-US" altLang="zh-CN" dirty="0" smtClean="0"/>
              <a:t>Hadoop becomes an Apache top-level project, </a:t>
            </a:r>
            <a:r>
              <a:rPr lang="en-US" altLang="zh-CN" dirty="0" err="1" smtClean="0"/>
              <a:t>HBase</a:t>
            </a:r>
            <a:r>
              <a:rPr lang="en-US" altLang="zh-CN" dirty="0" smtClean="0"/>
              <a:t> becomes subproject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426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Reading data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1412776"/>
            <a:ext cx="3600400" cy="5141168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 err="1" smtClean="0">
                <a:solidFill>
                  <a:srgbClr val="FF0000"/>
                </a:solidFill>
              </a:rPr>
              <a:t>BlockCache</a:t>
            </a:r>
            <a:r>
              <a:rPr lang="en-US" altLang="zh-CN" dirty="0" smtClean="0"/>
              <a:t>: LRU </a:t>
            </a:r>
            <a:r>
              <a:rPr lang="en-US" altLang="zh-CN" dirty="0"/>
              <a:t>cache for </a:t>
            </a:r>
            <a:r>
              <a:rPr lang="en-US" altLang="zh-CN" dirty="0" smtClean="0"/>
              <a:t>reads</a:t>
            </a:r>
          </a:p>
          <a:p>
            <a:r>
              <a:rPr lang="en-US" altLang="zh-CN" dirty="0"/>
              <a:t>The “Block” in </a:t>
            </a:r>
            <a:r>
              <a:rPr lang="en-US" altLang="zh-CN" dirty="0" err="1"/>
              <a:t>BlockCache</a:t>
            </a:r>
            <a:r>
              <a:rPr lang="en-US" altLang="zh-CN" dirty="0"/>
              <a:t> is the unit of data that</a:t>
            </a:r>
          </a:p>
          <a:p>
            <a:r>
              <a:rPr lang="en-US" altLang="zh-CN" dirty="0" smtClean="0"/>
              <a:t>The </a:t>
            </a:r>
            <a:r>
              <a:rPr lang="en-US" altLang="zh-CN" dirty="0" err="1">
                <a:solidFill>
                  <a:srgbClr val="FF0000"/>
                </a:solidFill>
              </a:rPr>
              <a:t>HFile</a:t>
            </a:r>
            <a:r>
              <a:rPr lang="en-US" altLang="zh-CN" dirty="0"/>
              <a:t> is physically laid out as a sequence </a:t>
            </a:r>
            <a:r>
              <a:rPr lang="en-US" altLang="zh-CN" dirty="0" smtClean="0"/>
              <a:t>of blocks </a:t>
            </a:r>
            <a:r>
              <a:rPr lang="en-US" altLang="zh-CN" dirty="0"/>
              <a:t>plus an index over those blocks.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132856"/>
            <a:ext cx="4991100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5233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Deleting data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Delete d = new </a:t>
            </a:r>
            <a:r>
              <a:rPr lang="en-US" altLang="zh-CN" dirty="0" smtClean="0"/>
              <a:t>   Delete(</a:t>
            </a:r>
            <a:r>
              <a:rPr lang="en-US" altLang="zh-CN" dirty="0" err="1" smtClean="0"/>
              <a:t>Bytes.toBytes</a:t>
            </a:r>
            <a:r>
              <a:rPr lang="en-US" altLang="zh-CN" dirty="0"/>
              <a:t>("</a:t>
            </a:r>
            <a:r>
              <a:rPr lang="en-US" altLang="zh-CN" dirty="0" err="1"/>
              <a:t>TheRealMT</a:t>
            </a:r>
            <a:r>
              <a:rPr lang="en-US" altLang="zh-CN" dirty="0"/>
              <a:t>"));</a:t>
            </a:r>
          </a:p>
          <a:p>
            <a:pPr marL="0" indent="0">
              <a:buNone/>
            </a:pPr>
            <a:r>
              <a:rPr lang="en-US" altLang="zh-CN" dirty="0" err="1"/>
              <a:t>d.deleteColumns</a:t>
            </a:r>
            <a:r>
              <a:rPr lang="en-US" altLang="zh-CN" dirty="0"/>
              <a:t>(</a:t>
            </a:r>
          </a:p>
          <a:p>
            <a:pPr marL="0" indent="0">
              <a:buNone/>
            </a:pPr>
            <a:r>
              <a:rPr lang="en-US" altLang="zh-CN" dirty="0" err="1"/>
              <a:t>Bytes.toBytes</a:t>
            </a:r>
            <a:r>
              <a:rPr lang="en-US" altLang="zh-CN" dirty="0"/>
              <a:t>("info"),</a:t>
            </a:r>
          </a:p>
          <a:p>
            <a:pPr marL="0" indent="0">
              <a:buNone/>
            </a:pPr>
            <a:r>
              <a:rPr lang="en-US" altLang="zh-CN" dirty="0" err="1"/>
              <a:t>Bytes.toBytes</a:t>
            </a:r>
            <a:r>
              <a:rPr lang="en-US" altLang="zh-CN" dirty="0"/>
              <a:t>("email"));</a:t>
            </a:r>
          </a:p>
          <a:p>
            <a:pPr marL="0" indent="0">
              <a:buNone/>
            </a:pPr>
            <a:r>
              <a:rPr lang="en-US" altLang="zh-CN" dirty="0" err="1"/>
              <a:t>usersTable.delete</a:t>
            </a:r>
            <a:r>
              <a:rPr lang="en-US" altLang="zh-CN" dirty="0"/>
              <a:t>(d);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467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en-US" altLang="zh-CN" dirty="0"/>
              <a:t>Compactions: </a:t>
            </a:r>
            <a:r>
              <a:rPr lang="en-US" altLang="zh-CN" dirty="0" err="1"/>
              <a:t>HBase</a:t>
            </a:r>
            <a:r>
              <a:rPr lang="en-US" altLang="zh-CN" dirty="0"/>
              <a:t> housekeeping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5085184"/>
            <a:ext cx="8229600" cy="75294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800" dirty="0"/>
              <a:t>Records are read from the existing </a:t>
            </a:r>
            <a:r>
              <a:rPr lang="en-US" altLang="zh-CN" sz="2800" dirty="0" err="1"/>
              <a:t>HFiles</a:t>
            </a:r>
            <a:r>
              <a:rPr lang="en-US" altLang="zh-CN" sz="2800" dirty="0"/>
              <a:t> and combined into a </a:t>
            </a:r>
            <a:r>
              <a:rPr lang="en-US" altLang="zh-CN" sz="2800" dirty="0" smtClean="0"/>
              <a:t>single, merged </a:t>
            </a:r>
            <a:r>
              <a:rPr lang="en-US" altLang="zh-CN" sz="2800" dirty="0" err="1" smtClean="0"/>
              <a:t>HFile</a:t>
            </a:r>
            <a:endParaRPr lang="zh-CN" altLang="en-US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25" y="1340768"/>
            <a:ext cx="539115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999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Versioned data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dirty="0"/>
              <a:t>List&lt;</a:t>
            </a:r>
            <a:r>
              <a:rPr lang="en-US" altLang="zh-CN" dirty="0" err="1"/>
              <a:t>KeyValue</a:t>
            </a:r>
            <a:r>
              <a:rPr lang="en-US" altLang="zh-CN" dirty="0"/>
              <a:t>&gt; passwords = </a:t>
            </a:r>
            <a:r>
              <a:rPr lang="en-US" altLang="zh-CN" dirty="0" err="1"/>
              <a:t>r.getColumn</a:t>
            </a:r>
            <a:r>
              <a:rPr lang="en-US" altLang="zh-CN" dirty="0"/>
              <a:t>(</a:t>
            </a:r>
          </a:p>
          <a:p>
            <a:pPr marL="0" indent="0">
              <a:buNone/>
            </a:pPr>
            <a:r>
              <a:rPr lang="en-US" altLang="zh-CN" dirty="0" err="1"/>
              <a:t>Bytes.toBytes</a:t>
            </a:r>
            <a:r>
              <a:rPr lang="en-US" altLang="zh-CN" dirty="0"/>
              <a:t>("info"),</a:t>
            </a:r>
          </a:p>
          <a:p>
            <a:pPr marL="0" indent="0">
              <a:buNone/>
            </a:pPr>
            <a:r>
              <a:rPr lang="en-US" altLang="zh-CN" dirty="0" err="1"/>
              <a:t>Bytes.toBytes</a:t>
            </a:r>
            <a:r>
              <a:rPr lang="en-US" altLang="zh-CN" dirty="0"/>
              <a:t>("password"));</a:t>
            </a:r>
          </a:p>
          <a:p>
            <a:pPr marL="0" indent="0">
              <a:buNone/>
            </a:pPr>
            <a:r>
              <a:rPr lang="en-US" altLang="zh-CN" dirty="0"/>
              <a:t>b = </a:t>
            </a:r>
            <a:r>
              <a:rPr lang="en-US" altLang="zh-CN" sz="3500" b="1" dirty="0" err="1">
                <a:solidFill>
                  <a:srgbClr val="FF0000"/>
                </a:solidFill>
              </a:rPr>
              <a:t>passwords.get</a:t>
            </a:r>
            <a:r>
              <a:rPr lang="en-US" altLang="zh-CN" sz="3500" b="1" dirty="0">
                <a:solidFill>
                  <a:srgbClr val="FF0000"/>
                </a:solidFill>
              </a:rPr>
              <a:t>(0)</a:t>
            </a:r>
            <a:r>
              <a:rPr lang="en-US" altLang="zh-CN" dirty="0"/>
              <a:t>.</a:t>
            </a:r>
            <a:r>
              <a:rPr lang="en-US" altLang="zh-CN" dirty="0" err="1"/>
              <a:t>getValue</a:t>
            </a:r>
            <a:r>
              <a:rPr lang="en-US" altLang="zh-CN" dirty="0"/>
              <a:t>();</a:t>
            </a:r>
          </a:p>
          <a:p>
            <a:pPr marL="0" indent="0">
              <a:buNone/>
            </a:pPr>
            <a:r>
              <a:rPr lang="en-US" altLang="zh-CN" dirty="0"/>
              <a:t>String </a:t>
            </a:r>
            <a:r>
              <a:rPr lang="en-US" altLang="zh-CN" dirty="0" err="1"/>
              <a:t>currentPasswd</a:t>
            </a:r>
            <a:r>
              <a:rPr lang="en-US" altLang="zh-CN" dirty="0"/>
              <a:t> = </a:t>
            </a:r>
            <a:r>
              <a:rPr lang="en-US" altLang="zh-CN" dirty="0" err="1"/>
              <a:t>Bytes.toString</a:t>
            </a:r>
            <a:r>
              <a:rPr lang="en-US" altLang="zh-CN" dirty="0"/>
              <a:t>(b); // "abc123"</a:t>
            </a:r>
          </a:p>
          <a:p>
            <a:pPr marL="0" indent="0">
              <a:buNone/>
            </a:pPr>
            <a:r>
              <a:rPr lang="en-US" altLang="zh-CN" dirty="0"/>
              <a:t>b = </a:t>
            </a:r>
            <a:r>
              <a:rPr lang="en-US" altLang="zh-CN" sz="3500" b="1" dirty="0" err="1">
                <a:solidFill>
                  <a:srgbClr val="FF0000"/>
                </a:solidFill>
              </a:rPr>
              <a:t>passwords.get</a:t>
            </a:r>
            <a:r>
              <a:rPr lang="en-US" altLang="zh-CN" sz="3500" b="1" dirty="0">
                <a:solidFill>
                  <a:srgbClr val="FF0000"/>
                </a:solidFill>
              </a:rPr>
              <a:t>(1).</a:t>
            </a:r>
            <a:r>
              <a:rPr lang="en-US" altLang="zh-CN" dirty="0" err="1"/>
              <a:t>getValue</a:t>
            </a:r>
            <a:r>
              <a:rPr lang="en-US" altLang="zh-CN" dirty="0"/>
              <a:t>();</a:t>
            </a:r>
          </a:p>
          <a:p>
            <a:pPr marL="0" indent="0">
              <a:buNone/>
            </a:pPr>
            <a:r>
              <a:rPr lang="en-US" altLang="zh-CN" dirty="0"/>
              <a:t>String </a:t>
            </a:r>
            <a:r>
              <a:rPr lang="en-US" altLang="zh-CN" dirty="0" err="1"/>
              <a:t>prevPasswd</a:t>
            </a:r>
            <a:r>
              <a:rPr lang="en-US" altLang="zh-CN" dirty="0"/>
              <a:t> = </a:t>
            </a:r>
            <a:r>
              <a:rPr lang="en-US" altLang="zh-CN" dirty="0" err="1"/>
              <a:t>Bytes.toString</a:t>
            </a:r>
            <a:r>
              <a:rPr lang="en-US" altLang="zh-CN" dirty="0"/>
              <a:t>(b); // "Langhorne"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707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Data coordinates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124744"/>
            <a:ext cx="8120340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8" y="4653136"/>
            <a:ext cx="85523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err="1"/>
              <a:t>HBase</a:t>
            </a:r>
            <a:r>
              <a:rPr lang="en-US" altLang="zh-CN" sz="2400" dirty="0"/>
              <a:t> stores a piece of data in a table based on a 4D coordinate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The coordinates used by </a:t>
            </a:r>
            <a:r>
              <a:rPr lang="en-US" altLang="zh-CN" sz="2400" dirty="0" err="1"/>
              <a:t>HBase</a:t>
            </a:r>
            <a:r>
              <a:rPr lang="en-US" altLang="zh-CN" sz="2400" dirty="0"/>
              <a:t>, in order, are </a:t>
            </a:r>
            <a:endParaRPr lang="en-US" altLang="zh-CN" sz="2400" dirty="0" smtClean="0"/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rowkey</a:t>
            </a:r>
            <a:r>
              <a:rPr lang="en-US" altLang="zh-CN" sz="2400" dirty="0">
                <a:solidFill>
                  <a:srgbClr val="FF0000"/>
                </a:solidFill>
              </a:rPr>
              <a:t>, column family, column </a:t>
            </a:r>
            <a:r>
              <a:rPr lang="en-US" altLang="zh-CN" sz="2400" dirty="0" smtClean="0">
                <a:solidFill>
                  <a:srgbClr val="FF0000"/>
                </a:solidFill>
              </a:rPr>
              <a:t>qualifier, and </a:t>
            </a:r>
            <a:r>
              <a:rPr lang="en-US" altLang="zh-CN" sz="2400" dirty="0">
                <a:solidFill>
                  <a:srgbClr val="FF0000"/>
                </a:solidFill>
              </a:rPr>
              <a:t>version.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41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556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views of </a:t>
            </a:r>
            <a:r>
              <a:rPr lang="en-US" altLang="zh-CN" sz="3600" dirty="0" err="1"/>
              <a:t>HBase</a:t>
            </a:r>
            <a:r>
              <a:rPr lang="en-US" altLang="zh-CN" sz="3600" dirty="0"/>
              <a:t> as a key-value data store</a:t>
            </a:r>
            <a:endParaRPr lang="zh-CN" altLang="en-US" sz="3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08720"/>
            <a:ext cx="7560839" cy="5685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83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Putting it all together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CN" dirty="0"/>
              <a:t>package </a:t>
            </a:r>
            <a:r>
              <a:rPr lang="en-US" altLang="zh-CN" dirty="0" err="1"/>
              <a:t>HBaseIA.TwitBase.model</a:t>
            </a:r>
            <a:r>
              <a:rPr lang="en-US" altLang="zh-CN" dirty="0"/>
              <a:t>;</a:t>
            </a:r>
          </a:p>
          <a:p>
            <a:pPr marL="400050" lvl="1" indent="0">
              <a:buNone/>
            </a:pPr>
            <a:r>
              <a:rPr lang="en-US" altLang="zh-CN" dirty="0"/>
              <a:t>public abstract class User {</a:t>
            </a:r>
          </a:p>
          <a:p>
            <a:pPr marL="400050" lvl="1" indent="0">
              <a:buNone/>
            </a:pPr>
            <a:r>
              <a:rPr lang="en-US" altLang="zh-CN" dirty="0"/>
              <a:t>public String user;</a:t>
            </a:r>
          </a:p>
          <a:p>
            <a:pPr marL="400050" lvl="1" indent="0">
              <a:buNone/>
            </a:pPr>
            <a:r>
              <a:rPr lang="en-US" altLang="zh-CN" dirty="0"/>
              <a:t>public String name;</a:t>
            </a:r>
          </a:p>
          <a:p>
            <a:pPr marL="400050" lvl="1" indent="0">
              <a:buNone/>
            </a:pPr>
            <a:r>
              <a:rPr lang="en-US" altLang="zh-CN" dirty="0"/>
              <a:t>public String email;</a:t>
            </a:r>
          </a:p>
          <a:p>
            <a:pPr marL="400050" lvl="1" indent="0">
              <a:buNone/>
            </a:pPr>
            <a:r>
              <a:rPr lang="en-US" altLang="zh-CN" dirty="0"/>
              <a:t>public String password;</a:t>
            </a:r>
          </a:p>
          <a:p>
            <a:pPr marL="400050" lvl="1" indent="0">
              <a:buNone/>
            </a:pPr>
            <a:r>
              <a:rPr lang="en-US" altLang="zh-CN" dirty="0"/>
              <a:t>@Override</a:t>
            </a:r>
          </a:p>
          <a:p>
            <a:pPr marL="400050" lvl="1" indent="0">
              <a:buNone/>
            </a:pPr>
            <a:r>
              <a:rPr lang="en-US" altLang="zh-CN" dirty="0"/>
              <a:t>public String </a:t>
            </a:r>
            <a:r>
              <a:rPr lang="en-US" altLang="zh-CN" dirty="0" err="1"/>
              <a:t>toString</a:t>
            </a:r>
            <a:r>
              <a:rPr lang="en-US" altLang="zh-CN" dirty="0"/>
              <a:t>() {</a:t>
            </a:r>
          </a:p>
          <a:p>
            <a:pPr marL="400050" lvl="1" indent="0">
              <a:buNone/>
            </a:pPr>
            <a:r>
              <a:rPr lang="en-US" altLang="zh-CN" dirty="0"/>
              <a:t>return </a:t>
            </a:r>
            <a:r>
              <a:rPr lang="en-US" altLang="zh-CN" dirty="0" err="1"/>
              <a:t>String.format</a:t>
            </a:r>
            <a:r>
              <a:rPr lang="en-US" altLang="zh-CN" dirty="0"/>
              <a:t>("&lt;User: %s, %s, %s&gt;", user, name, email);</a:t>
            </a:r>
          </a:p>
          <a:p>
            <a:pPr marL="400050" lvl="1" indent="0">
              <a:buNone/>
            </a:pPr>
            <a:r>
              <a:rPr lang="en-US" altLang="zh-CN" dirty="0"/>
              <a:t>}</a:t>
            </a:r>
          </a:p>
          <a:p>
            <a:pPr marL="0" indent="0">
              <a:buNone/>
            </a:pPr>
            <a:r>
              <a:rPr lang="en-US" altLang="zh-CN" dirty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833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850106"/>
          </a:xfrm>
        </p:spPr>
        <p:txBody>
          <a:bodyPr/>
          <a:lstStyle/>
          <a:p>
            <a:r>
              <a:rPr lang="en-US" altLang="zh-CN" dirty="0"/>
              <a:t>CRUD operations in UsersDAO.java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256584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zh-CN" dirty="0"/>
              <a:t>package </a:t>
            </a:r>
            <a:r>
              <a:rPr lang="en-US" altLang="zh-CN" dirty="0" err="1"/>
              <a:t>HBaseIA.TwitBase.hbase</a:t>
            </a:r>
            <a:r>
              <a:rPr lang="en-US" altLang="zh-CN" dirty="0"/>
              <a:t>;</a:t>
            </a:r>
          </a:p>
          <a:p>
            <a:pPr marL="0" indent="0">
              <a:buNone/>
            </a:pPr>
            <a:r>
              <a:rPr lang="en-US" altLang="zh-CN" dirty="0"/>
              <a:t>//...</a:t>
            </a:r>
          </a:p>
          <a:p>
            <a:pPr marL="0" indent="0">
              <a:buNone/>
            </a:pPr>
            <a:r>
              <a:rPr lang="en-US" altLang="zh-CN" dirty="0"/>
              <a:t>public class </a:t>
            </a:r>
            <a:r>
              <a:rPr lang="en-US" altLang="zh-CN" b="1" dirty="0" err="1">
                <a:solidFill>
                  <a:srgbClr val="FF0000"/>
                </a:solidFill>
              </a:rPr>
              <a:t>UsersDAO</a:t>
            </a:r>
            <a:r>
              <a:rPr lang="en-US" altLang="zh-CN" dirty="0"/>
              <a:t> {</a:t>
            </a:r>
          </a:p>
          <a:p>
            <a:pPr marL="0" indent="0">
              <a:buNone/>
            </a:pPr>
            <a:r>
              <a:rPr lang="en-US" altLang="zh-CN" dirty="0"/>
              <a:t>public static final byte[] TABLE_NAME </a:t>
            </a:r>
            <a:r>
              <a:rPr lang="en-US" altLang="zh-CN" dirty="0" smtClean="0"/>
              <a:t>= </a:t>
            </a:r>
            <a:r>
              <a:rPr lang="en-US" altLang="zh-CN" dirty="0" err="1" smtClean="0"/>
              <a:t>Bytes.toBytes</a:t>
            </a:r>
            <a:r>
              <a:rPr lang="en-US" altLang="zh-CN" dirty="0"/>
              <a:t>("users");</a:t>
            </a:r>
          </a:p>
          <a:p>
            <a:pPr marL="0" indent="0">
              <a:buNone/>
            </a:pPr>
            <a:r>
              <a:rPr lang="en-US" altLang="zh-CN" dirty="0"/>
              <a:t>public static final byte[] INFO_FAM </a:t>
            </a:r>
            <a:r>
              <a:rPr lang="en-US" altLang="zh-CN" dirty="0" smtClean="0"/>
              <a:t>= </a:t>
            </a:r>
            <a:r>
              <a:rPr lang="en-US" altLang="zh-CN" dirty="0" err="1" smtClean="0"/>
              <a:t>Bytes.toBytes</a:t>
            </a:r>
            <a:r>
              <a:rPr lang="en-US" altLang="zh-CN" dirty="0"/>
              <a:t>("info");</a:t>
            </a:r>
          </a:p>
          <a:p>
            <a:pPr marL="0" indent="0">
              <a:buNone/>
            </a:pPr>
            <a:r>
              <a:rPr lang="en-US" altLang="zh-CN" dirty="0"/>
              <a:t>private static final byte[] USER_COL </a:t>
            </a:r>
            <a:r>
              <a:rPr lang="en-US" altLang="zh-CN" dirty="0" smtClean="0"/>
              <a:t>= </a:t>
            </a:r>
            <a:r>
              <a:rPr lang="en-US" altLang="zh-CN" dirty="0" err="1" smtClean="0"/>
              <a:t>Bytes.toBytes</a:t>
            </a:r>
            <a:r>
              <a:rPr lang="en-US" altLang="zh-CN" dirty="0"/>
              <a:t>("user");</a:t>
            </a:r>
          </a:p>
          <a:p>
            <a:pPr marL="0" indent="0">
              <a:buNone/>
            </a:pPr>
            <a:r>
              <a:rPr lang="en-US" altLang="zh-CN" dirty="0"/>
              <a:t>private static final byte[] NAME_COL </a:t>
            </a:r>
            <a:r>
              <a:rPr lang="en-US" altLang="zh-CN" dirty="0" smtClean="0"/>
              <a:t>= </a:t>
            </a:r>
            <a:r>
              <a:rPr lang="en-US" altLang="zh-CN" dirty="0" err="1" smtClean="0"/>
              <a:t>Bytes.toBytes</a:t>
            </a:r>
            <a:r>
              <a:rPr lang="en-US" altLang="zh-CN" dirty="0"/>
              <a:t>("name");</a:t>
            </a:r>
          </a:p>
          <a:p>
            <a:pPr marL="0" indent="0">
              <a:buNone/>
            </a:pPr>
            <a:r>
              <a:rPr lang="en-US" altLang="zh-CN" dirty="0"/>
              <a:t>private static final byte[] EMAIL_COL </a:t>
            </a:r>
            <a:r>
              <a:rPr lang="en-US" altLang="zh-CN" dirty="0" smtClean="0"/>
              <a:t>= </a:t>
            </a:r>
            <a:r>
              <a:rPr lang="en-US" altLang="zh-CN" dirty="0" err="1" smtClean="0"/>
              <a:t>Bytes.toBytes</a:t>
            </a:r>
            <a:r>
              <a:rPr lang="en-US" altLang="zh-CN" dirty="0"/>
              <a:t>("email");</a:t>
            </a:r>
          </a:p>
          <a:p>
            <a:pPr marL="0" indent="0">
              <a:buNone/>
            </a:pPr>
            <a:r>
              <a:rPr lang="en-US" altLang="zh-CN" dirty="0"/>
              <a:t>private static final byte[] PASS_COL </a:t>
            </a:r>
            <a:r>
              <a:rPr lang="en-US" altLang="zh-CN" dirty="0" smtClean="0"/>
              <a:t>=    </a:t>
            </a:r>
            <a:r>
              <a:rPr lang="en-US" altLang="zh-CN" dirty="0" err="1" smtClean="0"/>
              <a:t>Bytes.toBytes</a:t>
            </a:r>
            <a:r>
              <a:rPr lang="en-US" altLang="zh-CN" dirty="0"/>
              <a:t>("password");</a:t>
            </a:r>
          </a:p>
          <a:p>
            <a:pPr marL="0" indent="0">
              <a:buNone/>
            </a:pPr>
            <a:r>
              <a:rPr lang="en-US" altLang="zh-CN" dirty="0"/>
              <a:t>public static final byte[] TWEETS_COL </a:t>
            </a:r>
            <a:r>
              <a:rPr lang="en-US" altLang="zh-CN" dirty="0" smtClean="0"/>
              <a:t>= </a:t>
            </a:r>
            <a:r>
              <a:rPr lang="en-US" altLang="zh-CN" dirty="0" err="1" smtClean="0"/>
              <a:t>Bytes.toBytes</a:t>
            </a:r>
            <a:r>
              <a:rPr lang="en-US" altLang="zh-CN" dirty="0"/>
              <a:t>("</a:t>
            </a:r>
            <a:r>
              <a:rPr lang="en-US" altLang="zh-CN" dirty="0" err="1"/>
              <a:t>tweet_count</a:t>
            </a:r>
            <a:r>
              <a:rPr lang="en-US" altLang="zh-CN" dirty="0"/>
              <a:t>");</a:t>
            </a:r>
          </a:p>
          <a:p>
            <a:pPr marL="0" indent="0">
              <a:buNone/>
            </a:pPr>
            <a:r>
              <a:rPr lang="en-US" altLang="zh-CN" dirty="0"/>
              <a:t>private </a:t>
            </a:r>
            <a:r>
              <a:rPr lang="en-US" altLang="zh-CN" dirty="0" err="1"/>
              <a:t>HTablePool</a:t>
            </a:r>
            <a:r>
              <a:rPr lang="en-US" altLang="zh-CN" dirty="0"/>
              <a:t> pool;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078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8640"/>
            <a:ext cx="8795320" cy="666936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CN" dirty="0"/>
              <a:t>public </a:t>
            </a:r>
            <a:r>
              <a:rPr lang="en-US" altLang="zh-CN" dirty="0" err="1"/>
              <a:t>UsersDAO</a:t>
            </a:r>
            <a:r>
              <a:rPr lang="en-US" altLang="zh-CN" dirty="0"/>
              <a:t>(</a:t>
            </a:r>
            <a:r>
              <a:rPr lang="en-US" altLang="zh-CN" dirty="0" err="1"/>
              <a:t>HTablePool</a:t>
            </a:r>
            <a:r>
              <a:rPr lang="en-US" altLang="zh-CN" dirty="0"/>
              <a:t> pool) {</a:t>
            </a:r>
          </a:p>
          <a:p>
            <a:pPr marL="400050" lvl="1" indent="0">
              <a:buNone/>
            </a:pPr>
            <a:r>
              <a:rPr lang="en-US" altLang="zh-CN" dirty="0" err="1"/>
              <a:t>this.pool</a:t>
            </a:r>
            <a:r>
              <a:rPr lang="en-US" altLang="zh-CN" dirty="0"/>
              <a:t> = pool;</a:t>
            </a:r>
          </a:p>
          <a:p>
            <a:pPr marL="0" indent="0">
              <a:buNone/>
            </a:pPr>
            <a:r>
              <a:rPr lang="en-US" altLang="zh-CN" dirty="0"/>
              <a:t>}</a:t>
            </a:r>
          </a:p>
          <a:p>
            <a:pPr marL="0" indent="0">
              <a:buNone/>
            </a:pPr>
            <a:r>
              <a:rPr lang="en-US" altLang="zh-CN" dirty="0"/>
              <a:t>private static Get </a:t>
            </a:r>
            <a:r>
              <a:rPr lang="en-US" altLang="zh-CN" dirty="0" err="1">
                <a:solidFill>
                  <a:srgbClr val="FF0000"/>
                </a:solidFill>
              </a:rPr>
              <a:t>mkGet</a:t>
            </a:r>
            <a:r>
              <a:rPr lang="en-US" altLang="zh-CN" dirty="0"/>
              <a:t>(String user) {</a:t>
            </a:r>
          </a:p>
          <a:p>
            <a:pPr marL="400050" lvl="1" indent="0">
              <a:buNone/>
            </a:pPr>
            <a:r>
              <a:rPr lang="en-US" altLang="zh-CN" dirty="0"/>
              <a:t>Get g = new Get(</a:t>
            </a:r>
            <a:r>
              <a:rPr lang="en-US" altLang="zh-CN" dirty="0" err="1"/>
              <a:t>Bytes.toBytes</a:t>
            </a:r>
            <a:r>
              <a:rPr lang="en-US" altLang="zh-CN" dirty="0"/>
              <a:t>(user));</a:t>
            </a:r>
          </a:p>
          <a:p>
            <a:pPr marL="400050" lvl="1" indent="0">
              <a:buNone/>
            </a:pPr>
            <a:r>
              <a:rPr lang="en-US" altLang="zh-CN" dirty="0" err="1"/>
              <a:t>g.addFamily</a:t>
            </a:r>
            <a:r>
              <a:rPr lang="en-US" altLang="zh-CN" dirty="0"/>
              <a:t>(INFO_FAM);</a:t>
            </a:r>
          </a:p>
          <a:p>
            <a:pPr marL="400050" lvl="1" indent="0">
              <a:buNone/>
            </a:pPr>
            <a:r>
              <a:rPr lang="en-US" altLang="zh-CN" dirty="0"/>
              <a:t>return g;</a:t>
            </a:r>
          </a:p>
          <a:p>
            <a:pPr marL="0" indent="0">
              <a:buNone/>
            </a:pPr>
            <a:r>
              <a:rPr lang="en-US" altLang="zh-CN" dirty="0"/>
              <a:t>}</a:t>
            </a:r>
          </a:p>
          <a:p>
            <a:pPr marL="0" indent="0">
              <a:buNone/>
            </a:pPr>
            <a:r>
              <a:rPr lang="en-US" altLang="zh-CN" dirty="0"/>
              <a:t>private static Put </a:t>
            </a:r>
            <a:r>
              <a:rPr lang="en-US" altLang="zh-CN" dirty="0" err="1">
                <a:solidFill>
                  <a:srgbClr val="FF0000"/>
                </a:solidFill>
              </a:rPr>
              <a:t>mkPut</a:t>
            </a:r>
            <a:r>
              <a:rPr lang="en-US" altLang="zh-CN" dirty="0"/>
              <a:t>(User u) {</a:t>
            </a:r>
          </a:p>
          <a:p>
            <a:pPr marL="400050" lvl="1" indent="0">
              <a:buNone/>
            </a:pPr>
            <a:r>
              <a:rPr lang="en-US" altLang="zh-CN" dirty="0"/>
              <a:t>Put p = new Put(</a:t>
            </a:r>
            <a:r>
              <a:rPr lang="en-US" altLang="zh-CN" dirty="0" err="1"/>
              <a:t>Bytes.toBytes</a:t>
            </a:r>
            <a:r>
              <a:rPr lang="en-US" altLang="zh-CN" dirty="0"/>
              <a:t>(</a:t>
            </a:r>
            <a:r>
              <a:rPr lang="en-US" altLang="zh-CN" dirty="0" err="1"/>
              <a:t>u.user</a:t>
            </a:r>
            <a:r>
              <a:rPr lang="en-US" altLang="zh-CN" dirty="0"/>
              <a:t>));</a:t>
            </a:r>
          </a:p>
          <a:p>
            <a:pPr marL="400050" lvl="1" indent="0">
              <a:buNone/>
            </a:pPr>
            <a:r>
              <a:rPr lang="en-US" altLang="zh-CN" dirty="0" err="1"/>
              <a:t>p.add</a:t>
            </a:r>
            <a:r>
              <a:rPr lang="en-US" altLang="zh-CN" dirty="0"/>
              <a:t>(INFO_FAM, USER_COL, </a:t>
            </a:r>
            <a:r>
              <a:rPr lang="en-US" altLang="zh-CN" dirty="0" err="1"/>
              <a:t>Bytes.toBytes</a:t>
            </a:r>
            <a:r>
              <a:rPr lang="en-US" altLang="zh-CN" dirty="0"/>
              <a:t>(</a:t>
            </a:r>
            <a:r>
              <a:rPr lang="en-US" altLang="zh-CN" dirty="0" err="1"/>
              <a:t>u.user</a:t>
            </a:r>
            <a:r>
              <a:rPr lang="en-US" altLang="zh-CN" dirty="0"/>
              <a:t>));</a:t>
            </a:r>
          </a:p>
          <a:p>
            <a:pPr marL="400050" lvl="1" indent="0">
              <a:buNone/>
            </a:pPr>
            <a:r>
              <a:rPr lang="en-US" altLang="zh-CN" dirty="0" err="1"/>
              <a:t>p.add</a:t>
            </a:r>
            <a:r>
              <a:rPr lang="en-US" altLang="zh-CN" dirty="0"/>
              <a:t>(INFO_FAM, NAME_COL, </a:t>
            </a:r>
            <a:r>
              <a:rPr lang="en-US" altLang="zh-CN" dirty="0" err="1"/>
              <a:t>Bytes.toBytes</a:t>
            </a:r>
            <a:r>
              <a:rPr lang="en-US" altLang="zh-CN" dirty="0"/>
              <a:t>(u.name));</a:t>
            </a:r>
          </a:p>
          <a:p>
            <a:pPr marL="400050" lvl="1" indent="0">
              <a:buNone/>
            </a:pPr>
            <a:r>
              <a:rPr lang="en-US" altLang="zh-CN" dirty="0" err="1"/>
              <a:t>p.add</a:t>
            </a:r>
            <a:r>
              <a:rPr lang="en-US" altLang="zh-CN" dirty="0"/>
              <a:t>(INFO_FAM, EMAIL_COL, </a:t>
            </a:r>
            <a:r>
              <a:rPr lang="en-US" altLang="zh-CN" dirty="0" err="1"/>
              <a:t>Bytes.toBytes</a:t>
            </a:r>
            <a:r>
              <a:rPr lang="en-US" altLang="zh-CN" dirty="0"/>
              <a:t>(</a:t>
            </a:r>
            <a:r>
              <a:rPr lang="en-US" altLang="zh-CN" dirty="0" err="1"/>
              <a:t>u.email</a:t>
            </a:r>
            <a:r>
              <a:rPr lang="en-US" altLang="zh-CN" dirty="0"/>
              <a:t>));</a:t>
            </a:r>
          </a:p>
          <a:p>
            <a:pPr marL="400050" lvl="1" indent="0">
              <a:buNone/>
            </a:pPr>
            <a:r>
              <a:rPr lang="en-US" altLang="zh-CN" dirty="0" err="1"/>
              <a:t>p.add</a:t>
            </a:r>
            <a:r>
              <a:rPr lang="en-US" altLang="zh-CN" dirty="0"/>
              <a:t>(INFO_FAM, PASS_COL, </a:t>
            </a:r>
            <a:r>
              <a:rPr lang="en-US" altLang="zh-CN" dirty="0" err="1"/>
              <a:t>Bytes.toBytes</a:t>
            </a:r>
            <a:r>
              <a:rPr lang="en-US" altLang="zh-CN" dirty="0"/>
              <a:t>(</a:t>
            </a:r>
            <a:r>
              <a:rPr lang="en-US" altLang="zh-CN" dirty="0" err="1"/>
              <a:t>u.password</a:t>
            </a:r>
            <a:r>
              <a:rPr lang="en-US" altLang="zh-CN" dirty="0"/>
              <a:t>));</a:t>
            </a:r>
          </a:p>
          <a:p>
            <a:pPr marL="400050" lvl="1" indent="0">
              <a:buNone/>
            </a:pPr>
            <a:r>
              <a:rPr lang="en-US" altLang="zh-CN" dirty="0"/>
              <a:t>return p;</a:t>
            </a:r>
          </a:p>
          <a:p>
            <a:pPr marL="0" indent="0">
              <a:buNone/>
            </a:pPr>
            <a:r>
              <a:rPr lang="en-US" altLang="zh-CN" dirty="0"/>
              <a:t>}</a:t>
            </a:r>
          </a:p>
          <a:p>
            <a:pPr marL="0" indent="0">
              <a:buNone/>
            </a:pPr>
            <a:r>
              <a:rPr lang="en-US" altLang="zh-CN" dirty="0"/>
              <a:t>private static Delete </a:t>
            </a:r>
            <a:r>
              <a:rPr lang="en-US" altLang="zh-CN" dirty="0" err="1">
                <a:solidFill>
                  <a:srgbClr val="FF0000"/>
                </a:solidFill>
              </a:rPr>
              <a:t>mkDel</a:t>
            </a:r>
            <a:r>
              <a:rPr lang="en-US" altLang="zh-CN" dirty="0"/>
              <a:t>(String user) {</a:t>
            </a:r>
          </a:p>
          <a:p>
            <a:pPr marL="400050" lvl="1" indent="0">
              <a:buNone/>
            </a:pPr>
            <a:r>
              <a:rPr lang="en-US" altLang="zh-CN" dirty="0"/>
              <a:t>Delete d = new Delete(</a:t>
            </a:r>
            <a:r>
              <a:rPr lang="en-US" altLang="zh-CN" dirty="0" err="1"/>
              <a:t>Bytes.toBytes</a:t>
            </a:r>
            <a:r>
              <a:rPr lang="en-US" altLang="zh-CN" dirty="0"/>
              <a:t>(user));</a:t>
            </a:r>
          </a:p>
          <a:p>
            <a:pPr marL="400050" lvl="1" indent="0">
              <a:buNone/>
            </a:pPr>
            <a:r>
              <a:rPr lang="en-US" altLang="zh-CN" dirty="0"/>
              <a:t>return d;</a:t>
            </a:r>
          </a:p>
          <a:p>
            <a:pPr marL="0" indent="0">
              <a:buNone/>
            </a:pPr>
            <a:r>
              <a:rPr lang="en-US" altLang="zh-CN" dirty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17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88640"/>
            <a:ext cx="8280920" cy="6408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800" dirty="0"/>
              <a:t>public void </a:t>
            </a:r>
            <a:r>
              <a:rPr lang="en-US" altLang="zh-CN" sz="2000" b="1" dirty="0" err="1">
                <a:solidFill>
                  <a:srgbClr val="FF0000"/>
                </a:solidFill>
              </a:rPr>
              <a:t>addUser</a:t>
            </a:r>
            <a:r>
              <a:rPr lang="en-US" altLang="zh-CN" sz="2000" b="1" dirty="0">
                <a:solidFill>
                  <a:srgbClr val="FF0000"/>
                </a:solidFill>
              </a:rPr>
              <a:t>(String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  <a:r>
              <a:rPr lang="en-US" altLang="zh-CN" sz="1800" dirty="0"/>
              <a:t>user,</a:t>
            </a:r>
          </a:p>
          <a:p>
            <a:pPr marL="0" indent="0">
              <a:buNone/>
            </a:pPr>
            <a:r>
              <a:rPr lang="en-US" altLang="zh-CN" sz="1800" dirty="0"/>
              <a:t>String </a:t>
            </a:r>
            <a:r>
              <a:rPr lang="en-US" altLang="zh-CN" sz="1800" dirty="0" smtClean="0"/>
              <a:t>name, String email, String password) throws </a:t>
            </a:r>
            <a:r>
              <a:rPr lang="en-US" altLang="zh-CN" sz="1800" dirty="0" err="1"/>
              <a:t>IOException</a:t>
            </a:r>
            <a:r>
              <a:rPr lang="en-US" altLang="zh-CN" sz="1800" dirty="0"/>
              <a:t> {</a:t>
            </a:r>
          </a:p>
          <a:p>
            <a:pPr marL="400050" lvl="1" indent="0">
              <a:buNone/>
            </a:pPr>
            <a:r>
              <a:rPr lang="en-US" altLang="zh-CN" sz="2400" dirty="0" err="1"/>
              <a:t>HTableInterface</a:t>
            </a:r>
            <a:r>
              <a:rPr lang="en-US" altLang="zh-CN" sz="2400" dirty="0"/>
              <a:t> users = </a:t>
            </a:r>
            <a:r>
              <a:rPr lang="en-US" altLang="zh-CN" sz="2400" dirty="0" err="1"/>
              <a:t>pool.getTable</a:t>
            </a:r>
            <a:r>
              <a:rPr lang="en-US" altLang="zh-CN" sz="2400" dirty="0"/>
              <a:t>(TABLE_NAME);</a:t>
            </a:r>
          </a:p>
          <a:p>
            <a:pPr marL="400050" lvl="1" indent="0"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Put p = </a:t>
            </a:r>
            <a:r>
              <a:rPr lang="en-US" altLang="zh-CN" sz="2400" dirty="0" err="1">
                <a:solidFill>
                  <a:srgbClr val="FF0000"/>
                </a:solidFill>
              </a:rPr>
              <a:t>mkPut</a:t>
            </a:r>
            <a:r>
              <a:rPr lang="en-US" altLang="zh-CN" sz="2400" dirty="0">
                <a:solidFill>
                  <a:srgbClr val="FF0000"/>
                </a:solidFill>
              </a:rPr>
              <a:t>(new User(user, name, email, password));</a:t>
            </a:r>
          </a:p>
          <a:p>
            <a:pPr marL="400050" lvl="1" indent="0">
              <a:buNone/>
            </a:pPr>
            <a:r>
              <a:rPr lang="en-US" altLang="zh-CN" sz="2400" dirty="0" err="1"/>
              <a:t>users.put</a:t>
            </a:r>
            <a:r>
              <a:rPr lang="en-US" altLang="zh-CN" sz="2400" dirty="0"/>
              <a:t>(p);</a:t>
            </a:r>
          </a:p>
          <a:p>
            <a:pPr marL="400050" lvl="1" indent="0">
              <a:buNone/>
            </a:pPr>
            <a:r>
              <a:rPr lang="en-US" altLang="zh-CN" sz="2400" dirty="0" err="1"/>
              <a:t>users.close</a:t>
            </a:r>
            <a:r>
              <a:rPr lang="en-US" altLang="zh-CN" sz="2400" dirty="0"/>
              <a:t>();</a:t>
            </a:r>
          </a:p>
          <a:p>
            <a:pPr marL="0" indent="0">
              <a:buNone/>
            </a:pPr>
            <a:r>
              <a:rPr lang="en-US" altLang="zh-CN" sz="1800" dirty="0"/>
              <a:t>}</a:t>
            </a:r>
          </a:p>
          <a:p>
            <a:pPr marL="0" indent="0">
              <a:buNone/>
            </a:pPr>
            <a:r>
              <a:rPr lang="en-US" altLang="zh-CN" sz="1800" dirty="0"/>
              <a:t>public </a:t>
            </a:r>
            <a:r>
              <a:rPr lang="en-US" altLang="zh-CN" sz="1800" dirty="0" err="1"/>
              <a:t>HBaseIA.TwitBase.model.User</a:t>
            </a:r>
            <a:r>
              <a:rPr lang="en-US" altLang="zh-CN" sz="1800" dirty="0"/>
              <a:t> </a:t>
            </a:r>
            <a:r>
              <a:rPr lang="en-US" altLang="zh-CN" sz="2000" dirty="0" err="1">
                <a:solidFill>
                  <a:srgbClr val="FF0000"/>
                </a:solidFill>
              </a:rPr>
              <a:t>getUser</a:t>
            </a:r>
            <a:r>
              <a:rPr lang="en-US" altLang="zh-CN" sz="2000" dirty="0"/>
              <a:t>(String </a:t>
            </a:r>
            <a:r>
              <a:rPr lang="en-US" altLang="zh-CN" sz="1800" dirty="0" smtClean="0"/>
              <a:t>user) throws </a:t>
            </a:r>
            <a:r>
              <a:rPr lang="en-US" altLang="zh-CN" sz="1800" dirty="0" err="1"/>
              <a:t>IOException</a:t>
            </a:r>
            <a:r>
              <a:rPr lang="en-US" altLang="zh-CN" sz="1800" dirty="0"/>
              <a:t> {</a:t>
            </a:r>
          </a:p>
          <a:p>
            <a:pPr marL="400050" lvl="1" indent="0">
              <a:buNone/>
            </a:pPr>
            <a:r>
              <a:rPr lang="en-US" altLang="zh-CN" sz="2000" dirty="0" err="1"/>
              <a:t>HTableInterface</a:t>
            </a:r>
            <a:r>
              <a:rPr lang="en-US" altLang="zh-CN" sz="2000" dirty="0"/>
              <a:t> users = </a:t>
            </a:r>
            <a:r>
              <a:rPr lang="en-US" altLang="zh-CN" sz="2000" dirty="0" err="1"/>
              <a:t>pool.getTable</a:t>
            </a:r>
            <a:r>
              <a:rPr lang="en-US" altLang="zh-CN" sz="2000" dirty="0"/>
              <a:t>(TABLE_NAME);</a:t>
            </a:r>
          </a:p>
          <a:p>
            <a:pPr marL="400050" lvl="1" indent="0">
              <a:buNone/>
            </a:pPr>
            <a:r>
              <a:rPr lang="en-US" altLang="zh-CN" sz="2000" dirty="0">
                <a:solidFill>
                  <a:srgbClr val="FF0000"/>
                </a:solidFill>
              </a:rPr>
              <a:t>Get g = </a:t>
            </a:r>
            <a:r>
              <a:rPr lang="en-US" altLang="zh-CN" sz="2000" dirty="0" err="1">
                <a:solidFill>
                  <a:srgbClr val="FF0000"/>
                </a:solidFill>
              </a:rPr>
              <a:t>mkGet</a:t>
            </a:r>
            <a:r>
              <a:rPr lang="en-US" altLang="zh-CN" sz="2000" dirty="0">
                <a:solidFill>
                  <a:srgbClr val="FF0000"/>
                </a:solidFill>
              </a:rPr>
              <a:t>(user);</a:t>
            </a:r>
          </a:p>
          <a:p>
            <a:pPr marL="400050" lvl="1" indent="0">
              <a:buNone/>
            </a:pPr>
            <a:r>
              <a:rPr lang="en-US" altLang="zh-CN" sz="2000" dirty="0">
                <a:solidFill>
                  <a:srgbClr val="FF0000"/>
                </a:solidFill>
              </a:rPr>
              <a:t>Result </a:t>
            </a:r>
            <a:r>
              <a:rPr lang="en-US" altLang="zh-CN" sz="2000" dirty="0" err="1">
                <a:solidFill>
                  <a:srgbClr val="FF0000"/>
                </a:solidFill>
              </a:rPr>
              <a:t>result</a:t>
            </a:r>
            <a:r>
              <a:rPr lang="en-US" altLang="zh-CN" sz="2000" dirty="0">
                <a:solidFill>
                  <a:srgbClr val="FF0000"/>
                </a:solidFill>
              </a:rPr>
              <a:t> = </a:t>
            </a:r>
            <a:r>
              <a:rPr lang="en-US" altLang="zh-CN" sz="2000" dirty="0" err="1">
                <a:solidFill>
                  <a:srgbClr val="FF0000"/>
                </a:solidFill>
              </a:rPr>
              <a:t>users.get</a:t>
            </a:r>
            <a:r>
              <a:rPr lang="en-US" altLang="zh-CN" sz="2000" dirty="0">
                <a:solidFill>
                  <a:srgbClr val="FF0000"/>
                </a:solidFill>
              </a:rPr>
              <a:t>(g);</a:t>
            </a:r>
          </a:p>
          <a:p>
            <a:pPr marL="400050" lvl="1" indent="0">
              <a:buNone/>
            </a:pPr>
            <a:r>
              <a:rPr lang="en-US" altLang="zh-CN" sz="2000" dirty="0"/>
              <a:t>if (</a:t>
            </a:r>
            <a:r>
              <a:rPr lang="en-US" altLang="zh-CN" sz="2000" dirty="0" err="1"/>
              <a:t>result.isEmpty</a:t>
            </a:r>
            <a:r>
              <a:rPr lang="en-US" altLang="zh-CN" sz="2000" dirty="0"/>
              <a:t>()) </a:t>
            </a:r>
            <a:r>
              <a:rPr lang="en-US" altLang="zh-CN" sz="2000" dirty="0" smtClean="0"/>
              <a:t>{ return </a:t>
            </a:r>
            <a:r>
              <a:rPr lang="en-US" altLang="zh-CN" sz="2000" dirty="0"/>
              <a:t>null</a:t>
            </a:r>
            <a:r>
              <a:rPr lang="en-US" altLang="zh-CN" sz="2000" dirty="0" smtClean="0"/>
              <a:t>; }</a:t>
            </a:r>
            <a:endParaRPr lang="en-US" altLang="zh-CN" sz="2000" dirty="0"/>
          </a:p>
          <a:p>
            <a:pPr marL="400050" lvl="1" indent="0">
              <a:buNone/>
            </a:pPr>
            <a:r>
              <a:rPr lang="en-US" altLang="zh-CN" sz="2000" dirty="0"/>
              <a:t>User u = new User(result);</a:t>
            </a:r>
          </a:p>
          <a:p>
            <a:pPr marL="400050" lvl="1" indent="0">
              <a:buNone/>
            </a:pPr>
            <a:r>
              <a:rPr lang="en-US" altLang="zh-CN" sz="2000" dirty="0" err="1"/>
              <a:t>users.close</a:t>
            </a:r>
            <a:r>
              <a:rPr lang="en-US" altLang="zh-CN" sz="2000" dirty="0"/>
              <a:t>();</a:t>
            </a:r>
          </a:p>
          <a:p>
            <a:pPr marL="400050" lvl="1" indent="0">
              <a:buNone/>
            </a:pPr>
            <a:r>
              <a:rPr lang="en-US" altLang="zh-CN" sz="2000" dirty="0"/>
              <a:t>return u;</a:t>
            </a:r>
          </a:p>
          <a:p>
            <a:pPr marL="0" indent="0">
              <a:buNone/>
            </a:pPr>
            <a:r>
              <a:rPr lang="en-US" altLang="zh-CN" sz="1800" dirty="0"/>
              <a:t>}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81616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HBase: Overview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412776"/>
            <a:ext cx="8064896" cy="4824536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Arial" charset="0"/>
                <a:ea typeface="宋体" charset="0"/>
              </a:rPr>
              <a:t>HBase is a distributed </a:t>
            </a:r>
            <a:r>
              <a:rPr lang="en-US" dirty="0">
                <a:solidFill>
                  <a:srgbClr val="FF0000"/>
                </a:solidFill>
                <a:latin typeface="Arial" charset="0"/>
                <a:ea typeface="宋体" charset="0"/>
              </a:rPr>
              <a:t>column-oriented </a:t>
            </a:r>
            <a:r>
              <a:rPr lang="en-US" dirty="0" smtClean="0">
                <a:latin typeface="Arial" charset="0"/>
                <a:ea typeface="宋体" charset="0"/>
              </a:rPr>
              <a:t>data store built </a:t>
            </a:r>
            <a:r>
              <a:rPr lang="en-US" dirty="0">
                <a:latin typeface="Arial" charset="0"/>
                <a:ea typeface="宋体" charset="0"/>
              </a:rPr>
              <a:t>on top of </a:t>
            </a:r>
            <a:r>
              <a:rPr lang="en-US" dirty="0" smtClean="0">
                <a:latin typeface="Arial" charset="0"/>
                <a:ea typeface="宋体" charset="0"/>
              </a:rPr>
              <a:t>HDFS</a:t>
            </a:r>
          </a:p>
          <a:p>
            <a:endParaRPr lang="en-US" dirty="0">
              <a:latin typeface="Arial" charset="0"/>
              <a:ea typeface="宋体" charset="0"/>
            </a:endParaRPr>
          </a:p>
          <a:p>
            <a:r>
              <a:rPr lang="en-US" altLang="zh-CN" dirty="0"/>
              <a:t>HBase is an Apache open source project whose goal is to provide storage for the Hadoop Distributed Computing 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Data </a:t>
            </a:r>
            <a:r>
              <a:rPr lang="en-US" altLang="zh-CN" dirty="0"/>
              <a:t>is logically organized into tables, rows and columns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20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052736"/>
            <a:ext cx="8229600" cy="5505475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public void </a:t>
            </a:r>
            <a:r>
              <a:rPr lang="en-US" altLang="zh-CN" b="1" dirty="0" err="1">
                <a:solidFill>
                  <a:srgbClr val="FF0000"/>
                </a:solidFill>
              </a:rPr>
              <a:t>deleteUser</a:t>
            </a:r>
            <a:r>
              <a:rPr lang="en-US" altLang="zh-CN" dirty="0"/>
              <a:t>(String user) throws </a:t>
            </a:r>
            <a:r>
              <a:rPr lang="en-US" altLang="zh-CN" dirty="0" err="1"/>
              <a:t>IOException</a:t>
            </a:r>
            <a:r>
              <a:rPr lang="en-US" altLang="zh-CN" dirty="0"/>
              <a:t> {</a:t>
            </a:r>
          </a:p>
          <a:p>
            <a:pPr marL="400050" lvl="1" indent="0">
              <a:buNone/>
            </a:pPr>
            <a:r>
              <a:rPr lang="en-US" altLang="zh-CN" dirty="0" err="1"/>
              <a:t>HTableInterface</a:t>
            </a:r>
            <a:r>
              <a:rPr lang="en-US" altLang="zh-CN" dirty="0"/>
              <a:t> users = </a:t>
            </a:r>
            <a:r>
              <a:rPr lang="en-US" altLang="zh-CN" dirty="0" err="1"/>
              <a:t>pool.getTable</a:t>
            </a:r>
            <a:r>
              <a:rPr lang="en-US" altLang="zh-CN" dirty="0"/>
              <a:t>(TABLE_NAME);</a:t>
            </a:r>
          </a:p>
          <a:p>
            <a:pPr marL="400050" lvl="1" indent="0">
              <a:buNone/>
            </a:pPr>
            <a:r>
              <a:rPr lang="en-US" altLang="zh-CN" dirty="0"/>
              <a:t>Delete d = </a:t>
            </a:r>
            <a:r>
              <a:rPr lang="en-US" altLang="zh-CN" dirty="0" err="1"/>
              <a:t>mkDel</a:t>
            </a:r>
            <a:r>
              <a:rPr lang="en-US" altLang="zh-CN" dirty="0"/>
              <a:t>(user);</a:t>
            </a:r>
          </a:p>
          <a:p>
            <a:pPr marL="400050" lvl="1" indent="0">
              <a:buNone/>
            </a:pPr>
            <a:r>
              <a:rPr lang="en-US" altLang="zh-CN" dirty="0" err="1"/>
              <a:t>users.delete</a:t>
            </a:r>
            <a:r>
              <a:rPr lang="en-US" altLang="zh-CN" dirty="0"/>
              <a:t>(d);</a:t>
            </a:r>
          </a:p>
          <a:p>
            <a:pPr marL="400050" lvl="1" indent="0">
              <a:buNone/>
            </a:pPr>
            <a:r>
              <a:rPr lang="en-US" altLang="zh-CN" dirty="0" err="1"/>
              <a:t>users.close</a:t>
            </a:r>
            <a:r>
              <a:rPr lang="en-US" altLang="zh-CN" dirty="0"/>
              <a:t>();</a:t>
            </a:r>
          </a:p>
          <a:p>
            <a:pPr marL="0" indent="0">
              <a:buNone/>
            </a:pPr>
            <a:r>
              <a:rPr lang="en-US" altLang="zh-CN" dirty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088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Table scans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“</a:t>
            </a:r>
            <a:r>
              <a:rPr lang="en-US" altLang="zh-CN" dirty="0" smtClean="0"/>
              <a:t>Query”</a:t>
            </a:r>
          </a:p>
          <a:p>
            <a:pPr marL="0" indent="0">
              <a:buNone/>
            </a:pPr>
            <a:r>
              <a:rPr lang="en-US" altLang="zh-CN" dirty="0" smtClean="0"/>
              <a:t>  Scan </a:t>
            </a:r>
            <a:r>
              <a:rPr lang="en-US" altLang="zh-CN" dirty="0"/>
              <a:t>s = new Scan</a:t>
            </a:r>
            <a:r>
              <a:rPr lang="en-US" altLang="zh-CN" dirty="0" smtClean="0"/>
              <a:t>();</a:t>
            </a: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Scan the users with IDs starting </a:t>
            </a:r>
            <a:r>
              <a:rPr lang="en-US" altLang="zh-CN" dirty="0"/>
              <a:t>with the letter </a:t>
            </a:r>
            <a:r>
              <a:rPr lang="en-US" altLang="zh-CN" i="1" dirty="0" smtClean="0"/>
              <a:t>T</a:t>
            </a:r>
            <a:r>
              <a:rPr lang="en-US" altLang="zh-CN" dirty="0"/>
              <a:t> </a:t>
            </a:r>
            <a:r>
              <a:rPr lang="en-US" altLang="zh-CN" dirty="0" smtClean="0"/>
              <a:t>through </a:t>
            </a:r>
            <a:r>
              <a:rPr lang="en-US" altLang="zh-CN" i="1" dirty="0" smtClean="0"/>
              <a:t>U</a:t>
            </a:r>
            <a:endParaRPr lang="en-US" altLang="zh-CN" i="1" dirty="0"/>
          </a:p>
          <a:p>
            <a:pPr marL="400050" lvl="1" indent="0">
              <a:buNone/>
            </a:pPr>
            <a:r>
              <a:rPr lang="en-US" altLang="zh-CN" dirty="0" smtClean="0"/>
              <a:t>Scan </a:t>
            </a:r>
            <a:r>
              <a:rPr lang="en-US" altLang="zh-CN" dirty="0"/>
              <a:t>s = new Scan(</a:t>
            </a:r>
          </a:p>
          <a:p>
            <a:pPr marL="400050" lvl="1" indent="0">
              <a:buNone/>
            </a:pPr>
            <a:r>
              <a:rPr lang="en-US" altLang="zh-CN" dirty="0" smtClean="0"/>
              <a:t>     </a:t>
            </a:r>
            <a:r>
              <a:rPr lang="en-US" altLang="zh-CN" dirty="0" err="1" smtClean="0"/>
              <a:t>Bytes.toBytes</a:t>
            </a:r>
            <a:r>
              <a:rPr lang="en-US" altLang="zh-CN" dirty="0"/>
              <a:t>("T"),</a:t>
            </a:r>
          </a:p>
          <a:p>
            <a:pPr marL="400050" lvl="1" indent="0">
              <a:buNone/>
            </a:pPr>
            <a:r>
              <a:rPr lang="en-US" altLang="zh-CN" dirty="0" smtClean="0"/>
              <a:t>     </a:t>
            </a:r>
            <a:r>
              <a:rPr lang="en-US" altLang="zh-CN" dirty="0" err="1" smtClean="0"/>
              <a:t>Bytes.toBytes</a:t>
            </a:r>
            <a:r>
              <a:rPr lang="en-US" altLang="zh-CN" dirty="0"/>
              <a:t>("U"));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156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Atomic operations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b="1" dirty="0"/>
              <a:t>Increment Column Value </a:t>
            </a:r>
            <a:r>
              <a:rPr lang="en-US" altLang="zh-CN" b="1" dirty="0" smtClean="0"/>
              <a:t>Command</a:t>
            </a:r>
          </a:p>
          <a:p>
            <a:pPr lvl="1"/>
            <a:r>
              <a:rPr lang="en-US" altLang="zh-CN" dirty="0" smtClean="0"/>
              <a:t>Java </a:t>
            </a:r>
            <a:r>
              <a:rPr lang="en-US" altLang="zh-CN" dirty="0" err="1" smtClean="0"/>
              <a:t>AtomicLong.addAndGet</a:t>
            </a:r>
            <a:r>
              <a:rPr lang="en-US" altLang="zh-CN" dirty="0"/>
              <a:t>() </a:t>
            </a:r>
            <a:r>
              <a:rPr lang="en-US" altLang="zh-CN" dirty="0" smtClean="0"/>
              <a:t>method</a:t>
            </a:r>
          </a:p>
          <a:p>
            <a:pPr lvl="1"/>
            <a:r>
              <a:rPr lang="en-US" altLang="zh-CN" dirty="0"/>
              <a:t>to change an integral value stored in an </a:t>
            </a:r>
            <a:r>
              <a:rPr lang="en-US" altLang="zh-CN" dirty="0" err="1"/>
              <a:t>HBase</a:t>
            </a:r>
            <a:r>
              <a:rPr lang="en-US" altLang="zh-CN" dirty="0"/>
              <a:t> cell </a:t>
            </a:r>
            <a:r>
              <a:rPr lang="en-US" altLang="zh-CN" dirty="0" smtClean="0"/>
              <a:t>without reading </a:t>
            </a:r>
            <a:r>
              <a:rPr lang="en-US" altLang="zh-CN" dirty="0"/>
              <a:t>it back first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long ret = </a:t>
            </a:r>
            <a:r>
              <a:rPr lang="en-US" altLang="zh-CN" dirty="0" err="1"/>
              <a:t>usersTable.</a:t>
            </a:r>
            <a:r>
              <a:rPr lang="en-US" altLang="zh-CN" b="1" dirty="0" err="1">
                <a:solidFill>
                  <a:srgbClr val="FF0000"/>
                </a:solidFill>
              </a:rPr>
              <a:t>incrementColumnValue</a:t>
            </a:r>
            <a:r>
              <a:rPr lang="en-US" altLang="zh-CN" dirty="0"/>
              <a:t>(</a:t>
            </a:r>
          </a:p>
          <a:p>
            <a:pPr marL="0" indent="0">
              <a:buNone/>
            </a:pPr>
            <a:r>
              <a:rPr lang="en-US" altLang="zh-CN" dirty="0" smtClean="0"/>
              <a:t>    </a:t>
            </a:r>
            <a:r>
              <a:rPr lang="en-US" altLang="zh-CN" dirty="0" err="1" smtClean="0"/>
              <a:t>Bytes.toBytes</a:t>
            </a:r>
            <a:r>
              <a:rPr lang="en-US" altLang="zh-CN" dirty="0"/>
              <a:t>("</a:t>
            </a:r>
            <a:r>
              <a:rPr lang="en-US" altLang="zh-CN" dirty="0" err="1"/>
              <a:t>TheRealMT</a:t>
            </a:r>
            <a:r>
              <a:rPr lang="en-US" altLang="zh-CN" dirty="0"/>
              <a:t>"),</a:t>
            </a:r>
          </a:p>
          <a:p>
            <a:pPr marL="0" indent="0">
              <a:buNone/>
            </a:pPr>
            <a:r>
              <a:rPr lang="en-US" altLang="zh-CN" dirty="0" smtClean="0"/>
              <a:t>    </a:t>
            </a:r>
            <a:r>
              <a:rPr lang="en-US" altLang="zh-CN" dirty="0" err="1" smtClean="0"/>
              <a:t>Bytes.toBytes</a:t>
            </a:r>
            <a:r>
              <a:rPr lang="en-US" altLang="zh-CN" dirty="0"/>
              <a:t>("info"),</a:t>
            </a:r>
          </a:p>
          <a:p>
            <a:pPr marL="0" indent="0">
              <a:buNone/>
            </a:pPr>
            <a:r>
              <a:rPr lang="en-US" altLang="zh-CN" dirty="0" smtClean="0"/>
              <a:t>    </a:t>
            </a:r>
            <a:r>
              <a:rPr lang="en-US" altLang="zh-CN" dirty="0" err="1" smtClean="0"/>
              <a:t>Bytes.toBytes</a:t>
            </a:r>
            <a:r>
              <a:rPr lang="en-US" altLang="zh-CN" dirty="0"/>
              <a:t>("</a:t>
            </a:r>
            <a:r>
              <a:rPr lang="en-US" altLang="zh-CN" dirty="0" err="1"/>
              <a:t>tweet_count</a:t>
            </a:r>
            <a:r>
              <a:rPr lang="en-US" altLang="zh-CN" dirty="0"/>
              <a:t>"),</a:t>
            </a:r>
          </a:p>
          <a:p>
            <a:pPr marL="0" indent="0">
              <a:buNone/>
            </a:pPr>
            <a:r>
              <a:rPr lang="en-US" altLang="zh-CN" dirty="0" smtClean="0"/>
              <a:t>    1L</a:t>
            </a:r>
            <a:r>
              <a:rPr lang="en-US" altLang="zh-CN" dirty="0"/>
              <a:t>);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712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2008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Executing a scan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60" y="1196752"/>
            <a:ext cx="8424936" cy="51125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byte[] </a:t>
            </a:r>
            <a:r>
              <a:rPr lang="en-US" altLang="zh-CN" dirty="0" err="1"/>
              <a:t>userHash</a:t>
            </a:r>
            <a:r>
              <a:rPr lang="en-US" altLang="zh-CN" dirty="0"/>
              <a:t> = Md5Utils.md5sum(user);</a:t>
            </a:r>
          </a:p>
          <a:p>
            <a:pPr marL="0" indent="0">
              <a:buNone/>
            </a:pPr>
            <a:r>
              <a:rPr lang="en-US" altLang="zh-CN" dirty="0"/>
              <a:t>byte[] </a:t>
            </a:r>
            <a:r>
              <a:rPr lang="en-US" altLang="zh-CN" dirty="0" err="1">
                <a:solidFill>
                  <a:srgbClr val="FF0000"/>
                </a:solidFill>
              </a:rPr>
              <a:t>startRow</a:t>
            </a:r>
            <a:r>
              <a:rPr lang="en-US" altLang="zh-CN" dirty="0"/>
              <a:t> = </a:t>
            </a:r>
            <a:r>
              <a:rPr lang="en-US" altLang="zh-CN" dirty="0" err="1"/>
              <a:t>Bytes.</a:t>
            </a:r>
            <a:r>
              <a:rPr lang="en-US" altLang="zh-CN" b="1" dirty="0" err="1">
                <a:solidFill>
                  <a:srgbClr val="FF0000"/>
                </a:solidFill>
              </a:rPr>
              <a:t>padTail</a:t>
            </a:r>
            <a:r>
              <a:rPr lang="en-US" altLang="zh-CN" dirty="0"/>
              <a:t>(</a:t>
            </a:r>
            <a:r>
              <a:rPr lang="en-US" altLang="zh-CN" dirty="0" err="1"/>
              <a:t>userHash</a:t>
            </a:r>
            <a:r>
              <a:rPr lang="en-US" altLang="zh-CN" dirty="0"/>
              <a:t>, </a:t>
            </a:r>
            <a:r>
              <a:rPr lang="en-US" altLang="zh-CN" dirty="0" err="1"/>
              <a:t>longLength</a:t>
            </a:r>
            <a:r>
              <a:rPr lang="en-US" altLang="zh-CN" dirty="0"/>
              <a:t>); // 212d...866f00...</a:t>
            </a:r>
          </a:p>
          <a:p>
            <a:pPr marL="0" indent="0">
              <a:buNone/>
            </a:pPr>
            <a:r>
              <a:rPr lang="en-US" altLang="zh-CN" dirty="0"/>
              <a:t>byte[] </a:t>
            </a:r>
            <a:r>
              <a:rPr lang="en-US" altLang="zh-CN" dirty="0" err="1">
                <a:solidFill>
                  <a:srgbClr val="FF0000"/>
                </a:solidFill>
              </a:rPr>
              <a:t>stopRow</a:t>
            </a:r>
            <a:r>
              <a:rPr lang="en-US" altLang="zh-CN" dirty="0"/>
              <a:t> = </a:t>
            </a:r>
            <a:r>
              <a:rPr lang="en-US" altLang="zh-CN" dirty="0" err="1"/>
              <a:t>Bytes.padTail</a:t>
            </a:r>
            <a:r>
              <a:rPr lang="en-US" altLang="zh-CN" dirty="0"/>
              <a:t>(</a:t>
            </a:r>
            <a:r>
              <a:rPr lang="en-US" altLang="zh-CN" dirty="0" err="1"/>
              <a:t>userHash</a:t>
            </a:r>
            <a:r>
              <a:rPr lang="en-US" altLang="zh-CN" dirty="0"/>
              <a:t>, </a:t>
            </a:r>
            <a:r>
              <a:rPr lang="en-US" altLang="zh-CN" dirty="0" err="1"/>
              <a:t>longLength</a:t>
            </a:r>
            <a:r>
              <a:rPr lang="en-US" altLang="zh-CN" dirty="0"/>
              <a:t>);</a:t>
            </a:r>
          </a:p>
          <a:p>
            <a:pPr marL="0" indent="0">
              <a:buNone/>
            </a:pPr>
            <a:r>
              <a:rPr lang="en-US" altLang="zh-CN" dirty="0" err="1"/>
              <a:t>stopRow</a:t>
            </a:r>
            <a:r>
              <a:rPr lang="en-US" altLang="zh-CN" dirty="0"/>
              <a:t>[Md5Utils.MD5_LENGTH-1]++; // 212d...867000...</a:t>
            </a:r>
          </a:p>
          <a:p>
            <a:pPr marL="0" indent="0">
              <a:buNone/>
            </a:pPr>
            <a:r>
              <a:rPr lang="en-US" altLang="zh-CN" dirty="0"/>
              <a:t>Scan s = new </a:t>
            </a:r>
            <a:r>
              <a:rPr lang="en-US" altLang="zh-CN" dirty="0">
                <a:solidFill>
                  <a:srgbClr val="FF0000"/>
                </a:solidFill>
              </a:rPr>
              <a:t>Scan(</a:t>
            </a:r>
            <a:r>
              <a:rPr lang="en-US" altLang="zh-CN" dirty="0" err="1">
                <a:solidFill>
                  <a:srgbClr val="FF0000"/>
                </a:solidFill>
              </a:rPr>
              <a:t>startRow</a:t>
            </a:r>
            <a:r>
              <a:rPr lang="en-US" altLang="zh-CN" dirty="0">
                <a:solidFill>
                  <a:srgbClr val="FF0000"/>
                </a:solidFill>
              </a:rPr>
              <a:t>, </a:t>
            </a:r>
            <a:r>
              <a:rPr lang="en-US" altLang="zh-CN" dirty="0" err="1">
                <a:solidFill>
                  <a:srgbClr val="FF0000"/>
                </a:solidFill>
              </a:rPr>
              <a:t>stopRow</a:t>
            </a:r>
            <a:r>
              <a:rPr lang="en-US" altLang="zh-CN" dirty="0"/>
              <a:t>);</a:t>
            </a:r>
          </a:p>
          <a:p>
            <a:pPr marL="0" indent="0">
              <a:buNone/>
            </a:pPr>
            <a:r>
              <a:rPr lang="en-US" altLang="zh-CN" dirty="0" err="1"/>
              <a:t>ResultsScanner</a:t>
            </a:r>
            <a:r>
              <a:rPr lang="en-US" altLang="zh-CN" dirty="0"/>
              <a:t> </a:t>
            </a:r>
            <a:r>
              <a:rPr lang="en-US" altLang="zh-CN" dirty="0" err="1"/>
              <a:t>rs</a:t>
            </a:r>
            <a:r>
              <a:rPr lang="en-US" altLang="zh-CN" dirty="0"/>
              <a:t> = </a:t>
            </a:r>
            <a:r>
              <a:rPr lang="en-US" altLang="zh-CN" dirty="0" err="1"/>
              <a:t>twits.getScanner</a:t>
            </a:r>
            <a:r>
              <a:rPr lang="en-US" altLang="zh-CN" dirty="0"/>
              <a:t>(s);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5123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Applying </a:t>
            </a:r>
            <a:r>
              <a:rPr lang="en-US" altLang="zh-CN" dirty="0" smtClean="0"/>
              <a:t>filters</a:t>
            </a:r>
            <a:br>
              <a:rPr lang="en-US" altLang="zh-CN" dirty="0" smtClean="0"/>
            </a:br>
            <a:r>
              <a:rPr lang="en-US" altLang="zh-CN" dirty="0" err="1" smtClean="0"/>
              <a:t>ValueFilter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Scan s = new Scan();</a:t>
            </a:r>
          </a:p>
          <a:p>
            <a:pPr marL="0" indent="0">
              <a:buNone/>
            </a:pPr>
            <a:r>
              <a:rPr lang="en-US" altLang="zh-CN" dirty="0" err="1"/>
              <a:t>s.addColumn</a:t>
            </a:r>
            <a:r>
              <a:rPr lang="en-US" altLang="zh-CN" dirty="0"/>
              <a:t>(</a:t>
            </a:r>
            <a:r>
              <a:rPr lang="en-US" altLang="zh-CN" dirty="0" err="1"/>
              <a:t>Bytes.toBytes</a:t>
            </a:r>
            <a:r>
              <a:rPr lang="en-US" altLang="zh-CN" dirty="0"/>
              <a:t>("twits"), </a:t>
            </a:r>
            <a:r>
              <a:rPr lang="en-US" altLang="zh-CN" dirty="0" smtClean="0"/>
              <a:t>        </a:t>
            </a:r>
            <a:r>
              <a:rPr lang="en-US" altLang="zh-CN" dirty="0" err="1" smtClean="0"/>
              <a:t>Bytes.toByes</a:t>
            </a:r>
            <a:r>
              <a:rPr lang="en-US" altLang="zh-CN" dirty="0"/>
              <a:t>("twit"));</a:t>
            </a:r>
          </a:p>
          <a:p>
            <a:pPr marL="0" indent="0">
              <a:buNone/>
            </a:pPr>
            <a:r>
              <a:rPr lang="en-US" altLang="zh-CN" dirty="0"/>
              <a:t>Filter f = new </a:t>
            </a:r>
            <a:r>
              <a:rPr lang="en-US" altLang="zh-CN" b="1" dirty="0" err="1">
                <a:solidFill>
                  <a:srgbClr val="FF0000"/>
                </a:solidFill>
              </a:rPr>
              <a:t>ValueFilter</a:t>
            </a:r>
            <a:r>
              <a:rPr lang="en-US" altLang="zh-CN" dirty="0"/>
              <a:t>(</a:t>
            </a:r>
          </a:p>
          <a:p>
            <a:pPr marL="0" indent="0">
              <a:buNone/>
            </a:pPr>
            <a:r>
              <a:rPr lang="en-US" altLang="zh-CN" dirty="0" smtClean="0"/>
              <a:t>  </a:t>
            </a:r>
            <a:r>
              <a:rPr lang="en-US" altLang="zh-CN" dirty="0" err="1" smtClean="0"/>
              <a:t>CompareOp.EQUAL</a:t>
            </a:r>
            <a:r>
              <a:rPr lang="en-US" altLang="zh-CN" dirty="0"/>
              <a:t>,</a:t>
            </a:r>
          </a:p>
          <a:p>
            <a:pPr marL="0" indent="0">
              <a:buNone/>
            </a:pPr>
            <a:r>
              <a:rPr lang="en-US" altLang="zh-CN" dirty="0" smtClean="0"/>
              <a:t>   new </a:t>
            </a:r>
            <a:r>
              <a:rPr lang="en-US" altLang="zh-CN" dirty="0" err="1">
                <a:solidFill>
                  <a:srgbClr val="FF0000"/>
                </a:solidFill>
              </a:rPr>
              <a:t>RegexStringComparator</a:t>
            </a:r>
            <a:r>
              <a:rPr lang="en-US" altLang="zh-CN" dirty="0"/>
              <a:t>(".*</a:t>
            </a:r>
            <a:r>
              <a:rPr lang="en-US" altLang="zh-CN" dirty="0" err="1"/>
              <a:t>TwitBase</a:t>
            </a:r>
            <a:r>
              <a:rPr lang="en-US" altLang="zh-CN" dirty="0"/>
              <a:t>.*"));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FF0000"/>
                </a:solidFill>
              </a:rPr>
              <a:t>s.setFilter</a:t>
            </a:r>
            <a:r>
              <a:rPr lang="en-US" altLang="zh-CN" dirty="0">
                <a:solidFill>
                  <a:srgbClr val="FF0000"/>
                </a:solidFill>
              </a:rPr>
              <a:t>(f);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7585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Applying filters</a:t>
            </a:r>
            <a:br>
              <a:rPr lang="en-US" altLang="zh-CN" dirty="0"/>
            </a:br>
            <a:r>
              <a:rPr lang="en-US" altLang="zh-CN" dirty="0" err="1" smtClean="0"/>
              <a:t>ParseFilter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92514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/>
              <a:t>Scan s = new Scan();</a:t>
            </a:r>
          </a:p>
          <a:p>
            <a:pPr marL="0" indent="0">
              <a:buNone/>
            </a:pPr>
            <a:r>
              <a:rPr lang="en-US" altLang="zh-CN" dirty="0" err="1"/>
              <a:t>s.addColumn</a:t>
            </a:r>
            <a:r>
              <a:rPr lang="en-US" altLang="zh-CN" dirty="0"/>
              <a:t>(TWITS_FAM, TWIT_COL);</a:t>
            </a:r>
          </a:p>
          <a:p>
            <a:pPr marL="0" indent="0">
              <a:buNone/>
            </a:pPr>
            <a:r>
              <a:rPr lang="en-US" altLang="zh-CN" dirty="0"/>
              <a:t>String expression = "</a:t>
            </a:r>
            <a:r>
              <a:rPr lang="en-US" altLang="zh-CN" dirty="0" err="1">
                <a:solidFill>
                  <a:srgbClr val="FF0000"/>
                </a:solidFill>
              </a:rPr>
              <a:t>ValueFilter</a:t>
            </a:r>
            <a:r>
              <a:rPr lang="en-US" altLang="zh-CN" dirty="0">
                <a:solidFill>
                  <a:srgbClr val="FF0000"/>
                </a:solidFill>
              </a:rPr>
              <a:t>(=,'</a:t>
            </a:r>
            <a:r>
              <a:rPr lang="en-US" altLang="zh-CN" dirty="0" err="1">
                <a:solidFill>
                  <a:srgbClr val="FF0000"/>
                </a:solidFill>
              </a:rPr>
              <a:t>regexString</a:t>
            </a:r>
            <a:r>
              <a:rPr lang="en-US" altLang="zh-CN" dirty="0">
                <a:solidFill>
                  <a:srgbClr val="FF0000"/>
                </a:solidFill>
              </a:rPr>
              <a:t>:.*</a:t>
            </a:r>
            <a:r>
              <a:rPr lang="en-US" altLang="zh-CN" dirty="0" err="1">
                <a:solidFill>
                  <a:srgbClr val="FF0000"/>
                </a:solidFill>
              </a:rPr>
              <a:t>TwitBase</a:t>
            </a:r>
            <a:r>
              <a:rPr lang="en-US" altLang="zh-CN" dirty="0">
                <a:solidFill>
                  <a:srgbClr val="FF0000"/>
                </a:solidFill>
              </a:rPr>
              <a:t>.*')</a:t>
            </a:r>
            <a:r>
              <a:rPr lang="en-US" altLang="zh-CN" dirty="0"/>
              <a:t>";</a:t>
            </a:r>
          </a:p>
          <a:p>
            <a:pPr marL="0" indent="0">
              <a:buNone/>
            </a:pPr>
            <a:r>
              <a:rPr lang="en-US" altLang="zh-CN" dirty="0" err="1">
                <a:solidFill>
                  <a:srgbClr val="FF0000"/>
                </a:solidFill>
              </a:rPr>
              <a:t>ParseFilter</a:t>
            </a:r>
            <a:r>
              <a:rPr lang="en-US" altLang="zh-CN" dirty="0">
                <a:solidFill>
                  <a:srgbClr val="FF0000"/>
                </a:solidFill>
              </a:rPr>
              <a:t> p = new </a:t>
            </a:r>
            <a:r>
              <a:rPr lang="en-US" altLang="zh-CN" dirty="0" err="1">
                <a:solidFill>
                  <a:srgbClr val="FF0000"/>
                </a:solidFill>
              </a:rPr>
              <a:t>ParseFilter</a:t>
            </a:r>
            <a:r>
              <a:rPr lang="en-US" altLang="zh-CN" dirty="0">
                <a:solidFill>
                  <a:srgbClr val="FF0000"/>
                </a:solidFill>
              </a:rPr>
              <a:t>();</a:t>
            </a:r>
          </a:p>
          <a:p>
            <a:pPr marL="0" indent="0">
              <a:buNone/>
            </a:pPr>
            <a:r>
              <a:rPr lang="en-US" altLang="zh-CN" dirty="0"/>
              <a:t>Filter f = </a:t>
            </a:r>
            <a:r>
              <a:rPr lang="en-US" altLang="zh-CN" dirty="0" err="1"/>
              <a:t>p.parseSimpleFilterExpression</a:t>
            </a:r>
            <a:r>
              <a:rPr lang="en-US" altLang="zh-CN" dirty="0"/>
              <a:t>(</a:t>
            </a:r>
            <a:r>
              <a:rPr lang="en-US" altLang="zh-CN" dirty="0" err="1"/>
              <a:t>Bytes.toBytes</a:t>
            </a:r>
            <a:r>
              <a:rPr lang="en-US" altLang="zh-CN" dirty="0"/>
              <a:t>(expression));</a:t>
            </a:r>
          </a:p>
          <a:p>
            <a:pPr marL="0" indent="0">
              <a:buNone/>
            </a:pPr>
            <a:r>
              <a:rPr lang="en-US" altLang="zh-CN" dirty="0" err="1"/>
              <a:t>s.setFilter</a:t>
            </a:r>
            <a:r>
              <a:rPr lang="en-US" altLang="zh-CN" dirty="0"/>
              <a:t>(f);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280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686800" cy="778098"/>
          </a:xfrm>
        </p:spPr>
        <p:txBody>
          <a:bodyPr>
            <a:normAutofit fontScale="90000"/>
          </a:bodyPr>
          <a:lstStyle/>
          <a:p>
            <a:r>
              <a:rPr lang="en-US" altLang="zh-CN" dirty="0" err="1"/>
              <a:t>HBase</a:t>
            </a:r>
            <a:r>
              <a:rPr lang="en-US" altLang="zh-CN" dirty="0"/>
              <a:t> is not an </a:t>
            </a:r>
            <a:r>
              <a:rPr lang="en-US" altLang="zh-CN" b="1" dirty="0">
                <a:solidFill>
                  <a:srgbClr val="FF0000"/>
                </a:solidFill>
              </a:rPr>
              <a:t>ACID</a:t>
            </a:r>
            <a:r>
              <a:rPr lang="en-US" altLang="zh-CN" dirty="0"/>
              <a:t>-compliant database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052736"/>
            <a:ext cx="8496944" cy="5616624"/>
          </a:xfrm>
        </p:spPr>
        <p:txBody>
          <a:bodyPr>
            <a:normAutofit/>
          </a:bodyPr>
          <a:lstStyle/>
          <a:p>
            <a:r>
              <a:rPr lang="en-US" altLang="zh-CN" dirty="0"/>
              <a:t>Operations are </a:t>
            </a:r>
            <a:r>
              <a:rPr lang="en-US" altLang="zh-CN" b="1" dirty="0">
                <a:solidFill>
                  <a:srgbClr val="FF0000"/>
                </a:solidFill>
              </a:rPr>
              <a:t>row-level</a:t>
            </a:r>
            <a:r>
              <a:rPr lang="en-US" altLang="zh-CN" dirty="0"/>
              <a:t> </a:t>
            </a:r>
            <a:r>
              <a:rPr lang="en-US" altLang="zh-CN" dirty="0" smtClean="0"/>
              <a:t>atomic</a:t>
            </a:r>
          </a:p>
          <a:p>
            <a:r>
              <a:rPr lang="en-US" altLang="zh-CN" dirty="0" smtClean="0"/>
              <a:t>Inter-row </a:t>
            </a:r>
            <a:r>
              <a:rPr lang="en-US" altLang="zh-CN" dirty="0"/>
              <a:t>operations are not </a:t>
            </a:r>
            <a:r>
              <a:rPr lang="en-US" altLang="zh-CN" dirty="0" smtClean="0"/>
              <a:t>atomic</a:t>
            </a:r>
          </a:p>
          <a:p>
            <a:r>
              <a:rPr lang="en-US" altLang="zh-CN" dirty="0"/>
              <a:t>Any Get() operation on a given row returns the complete row as it exists </a:t>
            </a:r>
            <a:r>
              <a:rPr lang="en-US" altLang="zh-CN" dirty="0" smtClean="0"/>
              <a:t>at that </a:t>
            </a:r>
            <a:r>
              <a:rPr lang="en-US" altLang="zh-CN" dirty="0"/>
              <a:t>point in time in the system</a:t>
            </a:r>
            <a:r>
              <a:rPr lang="en-US" altLang="zh-CN" dirty="0" smtClean="0"/>
              <a:t>.</a:t>
            </a:r>
          </a:p>
          <a:p>
            <a:r>
              <a:rPr lang="en-US" altLang="zh-CN" b="1" dirty="0">
                <a:solidFill>
                  <a:srgbClr val="FF0000"/>
                </a:solidFill>
              </a:rPr>
              <a:t>Multiple write </a:t>
            </a:r>
            <a:r>
              <a:rPr lang="en-US" altLang="zh-CN" dirty="0"/>
              <a:t>operations to a given row are always independent of each </a:t>
            </a:r>
            <a:r>
              <a:rPr lang="en-US" altLang="zh-CN" dirty="0" smtClean="0"/>
              <a:t>other in </a:t>
            </a:r>
            <a:r>
              <a:rPr lang="en-US" altLang="zh-CN" dirty="0"/>
              <a:t>their entirety.</a:t>
            </a:r>
            <a:endParaRPr lang="en-US" altLang="zh-CN" dirty="0" smtClean="0"/>
          </a:p>
          <a:p>
            <a:r>
              <a:rPr lang="en-US" altLang="zh-CN" dirty="0"/>
              <a:t>A scan across a table is not a scan over a snapshot of the table at any point.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15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Hbase</a:t>
            </a:r>
            <a:r>
              <a:rPr lang="en-US" altLang="zh-CN" dirty="0" smtClean="0"/>
              <a:t> and Hadoop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80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i="1" dirty="0" err="1"/>
              <a:t>HBase</a:t>
            </a:r>
            <a:r>
              <a:rPr lang="en-US" altLang="zh-CN" b="1" i="1" dirty="0"/>
              <a:t> in distributed mode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56792"/>
            <a:ext cx="7916366" cy="450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670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2177" y="260648"/>
            <a:ext cx="8229600" cy="868958"/>
          </a:xfrm>
        </p:spPr>
        <p:txBody>
          <a:bodyPr/>
          <a:lstStyle/>
          <a:p>
            <a:r>
              <a:rPr lang="en-US" altLang="zh-CN" dirty="0" err="1"/>
              <a:t>HBase</a:t>
            </a:r>
            <a:r>
              <a:rPr lang="en-US" altLang="zh-CN" dirty="0"/>
              <a:t> in distributed mode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12776"/>
            <a:ext cx="6758707" cy="2135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548492"/>
            <a:ext cx="6780287" cy="3010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452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Row-Oriented vs Column-Oriented 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457200" y="3645024"/>
            <a:ext cx="4038600" cy="2481139"/>
          </a:xfrm>
        </p:spPr>
        <p:txBody>
          <a:bodyPr/>
          <a:lstStyle/>
          <a:p>
            <a:r>
              <a:rPr lang="en-US" altLang="zh-CN" dirty="0"/>
              <a:t>+ easy to add/modify a record</a:t>
            </a:r>
          </a:p>
          <a:p>
            <a:r>
              <a:rPr lang="en-US" altLang="zh-CN" dirty="0"/>
              <a:t>- might read in unnecessary data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>
          <a:xfrm>
            <a:off x="4648200" y="3645024"/>
            <a:ext cx="4038600" cy="2481139"/>
          </a:xfrm>
        </p:spPr>
        <p:txBody>
          <a:bodyPr/>
          <a:lstStyle/>
          <a:p>
            <a:r>
              <a:rPr lang="en-US" altLang="zh-CN" dirty="0"/>
              <a:t>+ only need to read in relevant data</a:t>
            </a:r>
          </a:p>
          <a:p>
            <a:r>
              <a:rPr lang="en-US" altLang="zh-CN" dirty="0"/>
              <a:t>- tuple writes require multiple accesses</a:t>
            </a:r>
            <a:endParaRPr lang="zh-CN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248" y="1628800"/>
            <a:ext cx="441007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38300"/>
            <a:ext cx="3590925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354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922114"/>
          </a:xfrm>
        </p:spPr>
        <p:txBody>
          <a:bodyPr/>
          <a:lstStyle/>
          <a:p>
            <a:r>
              <a:rPr lang="en-US" altLang="zh-CN" dirty="0"/>
              <a:t>special </a:t>
            </a:r>
            <a:r>
              <a:rPr lang="en-US" altLang="zh-CN" dirty="0" err="1"/>
              <a:t>Hbase</a:t>
            </a:r>
            <a:r>
              <a:rPr lang="en-US" altLang="zh-CN" dirty="0"/>
              <a:t> tables 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556792"/>
            <a:ext cx="6800850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220072" y="1196752"/>
            <a:ext cx="389272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/>
              <a:t>-ROOT- </a:t>
            </a:r>
            <a:r>
              <a:rPr lang="en-US" altLang="zh-CN" sz="2000" dirty="0"/>
              <a:t>points it to the region of the .META. table that contains the answer to </a:t>
            </a:r>
            <a:r>
              <a:rPr lang="en-US" altLang="zh-CN" sz="2000" dirty="0" smtClean="0"/>
              <a:t>that question.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 </a:t>
            </a:r>
            <a:r>
              <a:rPr lang="en-US" altLang="zh-CN" sz="2000" b="1" dirty="0"/>
              <a:t>.META. table </a:t>
            </a:r>
            <a:r>
              <a:rPr lang="en-US" altLang="zh-CN" sz="2000" dirty="0"/>
              <a:t>consists of entries that the client application uses to determine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which </a:t>
            </a:r>
            <a:r>
              <a:rPr lang="en-US" altLang="zh-CN" sz="2000" dirty="0" err="1">
                <a:solidFill>
                  <a:srgbClr val="FF0000"/>
                </a:solidFill>
              </a:rPr>
              <a:t>RegionServer</a:t>
            </a:r>
            <a:r>
              <a:rPr lang="en-US" altLang="zh-CN" sz="2000" dirty="0"/>
              <a:t> is hosting the region in question.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4864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Interaction </a:t>
            </a:r>
            <a:r>
              <a:rPr lang="en-US" altLang="zh-CN" dirty="0"/>
              <a:t>with </a:t>
            </a:r>
            <a:r>
              <a:rPr lang="en-US" altLang="zh-CN" dirty="0" err="1" smtClean="0"/>
              <a:t>HBase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68760"/>
            <a:ext cx="7098556" cy="5455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260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5910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Interaction with </a:t>
            </a:r>
            <a:r>
              <a:rPr lang="en-US" altLang="zh-CN" dirty="0" err="1"/>
              <a:t>HBase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8" y="762000"/>
            <a:ext cx="759142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434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Hbase</a:t>
            </a:r>
            <a:r>
              <a:rPr lang="en-US" altLang="zh-CN" dirty="0" smtClean="0"/>
              <a:t> and Map-Reduce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three different ways of interacting with </a:t>
            </a:r>
            <a:r>
              <a:rPr lang="en-US" altLang="zh-CN" dirty="0" err="1"/>
              <a:t>HBase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from a </a:t>
            </a:r>
            <a:r>
              <a:rPr lang="en-US" altLang="zh-CN" dirty="0" err="1"/>
              <a:t>MapReduce</a:t>
            </a:r>
            <a:r>
              <a:rPr lang="en-US" altLang="zh-CN" dirty="0"/>
              <a:t> </a:t>
            </a:r>
            <a:r>
              <a:rPr lang="en-US" altLang="zh-CN" dirty="0" smtClean="0"/>
              <a:t>application</a:t>
            </a:r>
          </a:p>
          <a:p>
            <a:pPr lvl="1"/>
            <a:r>
              <a:rPr lang="en-US" altLang="zh-CN" dirty="0" err="1"/>
              <a:t>HBase</a:t>
            </a:r>
            <a:r>
              <a:rPr lang="en-US" altLang="zh-CN" dirty="0"/>
              <a:t> as a </a:t>
            </a:r>
            <a:r>
              <a:rPr lang="en-US" altLang="zh-CN" dirty="0" smtClean="0"/>
              <a:t>source</a:t>
            </a:r>
          </a:p>
          <a:p>
            <a:pPr lvl="1"/>
            <a:r>
              <a:rPr lang="en-US" altLang="zh-CN" dirty="0" err="1" smtClean="0"/>
              <a:t>HBase</a:t>
            </a:r>
            <a:r>
              <a:rPr lang="en-US" altLang="zh-CN" dirty="0" smtClean="0"/>
              <a:t> </a:t>
            </a:r>
            <a:r>
              <a:rPr lang="en-US" altLang="zh-CN" dirty="0"/>
              <a:t>as a </a:t>
            </a:r>
            <a:r>
              <a:rPr lang="en-US" altLang="zh-CN" dirty="0" smtClean="0"/>
              <a:t>sink</a:t>
            </a:r>
          </a:p>
          <a:p>
            <a:pPr lvl="1"/>
            <a:r>
              <a:rPr lang="en-US" altLang="zh-CN" dirty="0" err="1"/>
              <a:t>HBase</a:t>
            </a:r>
            <a:r>
              <a:rPr lang="en-US" altLang="zh-CN" dirty="0"/>
              <a:t> as a shared resource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729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HBase</a:t>
            </a:r>
            <a:r>
              <a:rPr lang="en-US" altLang="zh-CN" dirty="0"/>
              <a:t> as a </a:t>
            </a:r>
            <a:r>
              <a:rPr lang="en-US" altLang="zh-CN" dirty="0" smtClean="0"/>
              <a:t>source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307901"/>
            <a:ext cx="8280920" cy="3129211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zh-CN" dirty="0"/>
              <a:t>Scan </a:t>
            </a:r>
            <a:r>
              <a:rPr lang="en-US" altLang="zh-CN" dirty="0" err="1"/>
              <a:t>scan</a:t>
            </a:r>
            <a:r>
              <a:rPr lang="en-US" altLang="zh-CN" dirty="0"/>
              <a:t> = new Scan();</a:t>
            </a:r>
          </a:p>
          <a:p>
            <a:pPr marL="0" indent="0">
              <a:buNone/>
            </a:pPr>
            <a:r>
              <a:rPr lang="en-US" altLang="zh-CN" dirty="0" err="1"/>
              <a:t>scan.addColumn</a:t>
            </a:r>
            <a:r>
              <a:rPr lang="en-US" altLang="zh-CN" dirty="0"/>
              <a:t>(</a:t>
            </a:r>
            <a:r>
              <a:rPr lang="en-US" altLang="zh-CN" dirty="0" err="1"/>
              <a:t>Bytes.toBytes</a:t>
            </a:r>
            <a:r>
              <a:rPr lang="en-US" altLang="zh-CN" dirty="0"/>
              <a:t>("twits"), </a:t>
            </a:r>
            <a:r>
              <a:rPr lang="en-US" altLang="zh-CN" dirty="0" err="1"/>
              <a:t>Bytes.toBytes</a:t>
            </a:r>
            <a:r>
              <a:rPr lang="en-US" altLang="zh-CN" dirty="0"/>
              <a:t>("twit</a:t>
            </a:r>
            <a:r>
              <a:rPr lang="en-US" altLang="zh-CN" dirty="0" smtClean="0"/>
              <a:t>"));</a:t>
            </a:r>
          </a:p>
          <a:p>
            <a:pPr marL="0" indent="0">
              <a:buNone/>
            </a:pPr>
            <a:r>
              <a:rPr lang="en-US" altLang="zh-CN" dirty="0"/>
              <a:t>protected void map(</a:t>
            </a:r>
          </a:p>
          <a:p>
            <a:pPr marL="400050" lvl="1" indent="0">
              <a:buNone/>
            </a:pPr>
            <a:r>
              <a:rPr lang="en-US" altLang="zh-CN" dirty="0" err="1"/>
              <a:t>ImmutableBytesWritable</a:t>
            </a:r>
            <a:r>
              <a:rPr lang="en-US" altLang="zh-CN" dirty="0"/>
              <a:t> </a:t>
            </a:r>
            <a:r>
              <a:rPr lang="en-US" altLang="zh-CN" dirty="0" err="1"/>
              <a:t>rowkey</a:t>
            </a:r>
            <a:r>
              <a:rPr lang="en-US" altLang="zh-CN" dirty="0"/>
              <a:t>,</a:t>
            </a:r>
          </a:p>
          <a:p>
            <a:pPr marL="400050" lvl="1" indent="0">
              <a:buNone/>
            </a:pPr>
            <a:r>
              <a:rPr lang="en-US" altLang="zh-CN" dirty="0"/>
              <a:t>Result </a:t>
            </a:r>
            <a:r>
              <a:rPr lang="en-US" altLang="zh-CN" dirty="0" err="1"/>
              <a:t>result</a:t>
            </a:r>
            <a:r>
              <a:rPr lang="en-US" altLang="zh-CN" dirty="0"/>
              <a:t>,</a:t>
            </a:r>
          </a:p>
          <a:p>
            <a:pPr marL="400050" lvl="1" indent="0">
              <a:buNone/>
            </a:pPr>
            <a:r>
              <a:rPr lang="en-US" altLang="zh-CN" dirty="0"/>
              <a:t>Context context) {</a:t>
            </a:r>
          </a:p>
          <a:p>
            <a:pPr marL="400050" lvl="1" indent="0">
              <a:buNone/>
            </a:pPr>
            <a:r>
              <a:rPr lang="en-US" altLang="zh-CN" dirty="0"/>
              <a:t>...</a:t>
            </a:r>
          </a:p>
          <a:p>
            <a:pPr marL="0" indent="0">
              <a:buNone/>
            </a:pPr>
            <a:r>
              <a:rPr lang="en-US" altLang="zh-CN" dirty="0"/>
              <a:t>}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365104"/>
            <a:ext cx="827722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402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850106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HBase</a:t>
            </a:r>
            <a:r>
              <a:rPr lang="en-US" altLang="zh-CN" dirty="0"/>
              <a:t> as a </a:t>
            </a:r>
            <a:r>
              <a:rPr lang="en-US" altLang="zh-CN" dirty="0" smtClean="0"/>
              <a:t>sink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3474" y="1124745"/>
            <a:ext cx="8229600" cy="31683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/>
              <a:t>protected void reduce(</a:t>
            </a:r>
          </a:p>
          <a:p>
            <a:pPr marL="400050" lvl="1" indent="0">
              <a:buNone/>
            </a:pPr>
            <a:r>
              <a:rPr lang="en-US" altLang="zh-CN" dirty="0" err="1"/>
              <a:t>ImmutableBytesWritable</a:t>
            </a:r>
            <a:r>
              <a:rPr lang="en-US" altLang="zh-CN" dirty="0"/>
              <a:t> </a:t>
            </a:r>
            <a:r>
              <a:rPr lang="en-US" altLang="zh-CN" dirty="0" err="1"/>
              <a:t>rowkey</a:t>
            </a:r>
            <a:r>
              <a:rPr lang="en-US" altLang="zh-CN" dirty="0"/>
              <a:t>,</a:t>
            </a:r>
          </a:p>
          <a:p>
            <a:pPr marL="400050" lvl="1" indent="0">
              <a:buNone/>
            </a:pPr>
            <a:r>
              <a:rPr lang="en-US" altLang="zh-CN" dirty="0" err="1"/>
              <a:t>Iterable</a:t>
            </a:r>
            <a:r>
              <a:rPr lang="en-US" altLang="zh-CN" dirty="0"/>
              <a:t>&lt;Put&gt; values,</a:t>
            </a:r>
          </a:p>
          <a:p>
            <a:pPr marL="400050" lvl="1" indent="0">
              <a:buNone/>
            </a:pPr>
            <a:r>
              <a:rPr lang="en-US" altLang="zh-CN" dirty="0"/>
              <a:t>Context context) {</a:t>
            </a:r>
          </a:p>
          <a:p>
            <a:pPr marL="400050" lvl="1" indent="0">
              <a:buNone/>
            </a:pPr>
            <a:r>
              <a:rPr lang="en-US" altLang="zh-CN" dirty="0"/>
              <a:t>...</a:t>
            </a:r>
          </a:p>
          <a:p>
            <a:pPr marL="0" indent="0">
              <a:buNone/>
            </a:pPr>
            <a:r>
              <a:rPr lang="en-US" altLang="zh-CN" dirty="0"/>
              <a:t>}</a:t>
            </a:r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437112"/>
            <a:ext cx="8362950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212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HBase</a:t>
            </a:r>
            <a:r>
              <a:rPr lang="en-US" altLang="zh-CN" dirty="0"/>
              <a:t> as a shared resource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04864"/>
            <a:ext cx="2376264" cy="1531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58" y="4725144"/>
            <a:ext cx="7787006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204864"/>
            <a:ext cx="319087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右箭头 5"/>
          <p:cNvSpPr/>
          <p:nvPr/>
        </p:nvSpPr>
        <p:spPr>
          <a:xfrm>
            <a:off x="3203848" y="281922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 rot="16200000">
            <a:off x="5580112" y="399362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2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Autofit/>
          </a:bodyPr>
          <a:lstStyle/>
          <a:p>
            <a:r>
              <a:rPr lang="en-US" altLang="zh-CN" sz="3600" dirty="0" err="1"/>
              <a:t>HBase</a:t>
            </a:r>
            <a:r>
              <a:rPr lang="en-US" altLang="zh-CN" sz="3600" dirty="0"/>
              <a:t> as a shared </a:t>
            </a:r>
            <a:r>
              <a:rPr lang="en-US" altLang="zh-CN" sz="3600" dirty="0" smtClean="0"/>
              <a:t>resource</a:t>
            </a:r>
            <a:br>
              <a:rPr lang="en-US" altLang="zh-CN" sz="3600" dirty="0" smtClean="0"/>
            </a:br>
            <a:r>
              <a:rPr lang="en-US" altLang="zh-CN" sz="3600" dirty="0" smtClean="0"/>
              <a:t>Reduce-side join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1772816"/>
            <a:ext cx="4320480" cy="2260847"/>
          </a:xfr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zh-CN" sz="2400" dirty="0" err="1"/>
              <a:t>map_timespent</a:t>
            </a:r>
            <a:r>
              <a:rPr lang="en-US" altLang="zh-CN" sz="2400" dirty="0"/>
              <a:t>(</a:t>
            </a:r>
            <a:r>
              <a:rPr lang="en-US" altLang="zh-CN" sz="2400" dirty="0" err="1"/>
              <a:t>line_num</a:t>
            </a:r>
            <a:r>
              <a:rPr lang="en-US" altLang="zh-CN" sz="2400" dirty="0"/>
              <a:t>, line):</a:t>
            </a:r>
          </a:p>
          <a:p>
            <a:pPr marL="0" indent="0">
              <a:buNone/>
            </a:pPr>
            <a:r>
              <a:rPr lang="en-US" altLang="zh-CN" sz="2400" dirty="0" smtClean="0"/>
              <a:t>  </a:t>
            </a:r>
            <a:r>
              <a:rPr lang="en-US" altLang="zh-CN" sz="2400" dirty="0" err="1" smtClean="0"/>
              <a:t>userid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timespent</a:t>
            </a:r>
            <a:r>
              <a:rPr lang="en-US" altLang="zh-CN" sz="2400" dirty="0"/>
              <a:t> = split(line)</a:t>
            </a:r>
          </a:p>
          <a:p>
            <a:pPr marL="0" indent="0">
              <a:buNone/>
            </a:pPr>
            <a:r>
              <a:rPr lang="en-US" altLang="zh-CN" sz="2400" dirty="0" smtClean="0"/>
              <a:t>  record </a:t>
            </a:r>
            <a:r>
              <a:rPr lang="en-US" altLang="zh-CN" sz="2400" dirty="0"/>
              <a:t>= {"</a:t>
            </a:r>
            <a:r>
              <a:rPr lang="en-US" altLang="zh-CN" sz="2400" dirty="0" err="1"/>
              <a:t>TimeSpent</a:t>
            </a:r>
            <a:r>
              <a:rPr lang="en-US" altLang="zh-CN" sz="2400" dirty="0"/>
              <a:t>" : </a:t>
            </a:r>
            <a:r>
              <a:rPr lang="en-US" altLang="zh-CN" sz="2400" dirty="0" err="1"/>
              <a:t>timespent</a:t>
            </a:r>
            <a:r>
              <a:rPr lang="en-US" altLang="zh-CN" sz="2400" dirty="0"/>
              <a:t>,</a:t>
            </a:r>
          </a:p>
          <a:p>
            <a:pPr marL="0" indent="0">
              <a:buNone/>
            </a:pPr>
            <a:r>
              <a:rPr lang="en-US" altLang="zh-CN" sz="2400" dirty="0" smtClean="0"/>
              <a:t>                 "</a:t>
            </a:r>
            <a:r>
              <a:rPr lang="en-US" altLang="zh-CN" sz="2400" dirty="0"/>
              <a:t>type" : "</a:t>
            </a:r>
            <a:r>
              <a:rPr lang="en-US" altLang="zh-CN" sz="2400" dirty="0" err="1"/>
              <a:t>TimeSpent</a:t>
            </a:r>
            <a:r>
              <a:rPr lang="en-US" altLang="zh-CN" sz="2400" dirty="0"/>
              <a:t>"}</a:t>
            </a:r>
          </a:p>
          <a:p>
            <a:pPr marL="0" indent="0">
              <a:buNone/>
            </a:pPr>
            <a:r>
              <a:rPr lang="en-US" altLang="zh-CN" sz="2400" dirty="0" smtClean="0"/>
              <a:t>  emit(</a:t>
            </a:r>
            <a:r>
              <a:rPr lang="en-US" altLang="zh-CN" sz="2400" dirty="0" err="1" smtClean="0"/>
              <a:t>userid</a:t>
            </a:r>
            <a:r>
              <a:rPr lang="en-US" altLang="zh-CN" sz="2400" dirty="0"/>
              <a:t>, record</a:t>
            </a:r>
            <a:r>
              <a:rPr lang="en-US" altLang="zh-CN" sz="2400" dirty="0" smtClean="0"/>
              <a:t>)  </a:t>
            </a:r>
            <a:endParaRPr lang="zh-CN" altLang="en-US" sz="2400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499992" y="1772816"/>
            <a:ext cx="4546848" cy="226084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 err="1"/>
              <a:t>map_users</a:t>
            </a:r>
            <a:r>
              <a:rPr lang="en-US" altLang="zh-CN" sz="2400" dirty="0"/>
              <a:t>(</a:t>
            </a:r>
            <a:r>
              <a:rPr lang="en-US" altLang="zh-CN" sz="2400" dirty="0" err="1"/>
              <a:t>line_num</a:t>
            </a:r>
            <a:r>
              <a:rPr lang="en-US" altLang="zh-CN" sz="2400" dirty="0"/>
              <a:t>, line):</a:t>
            </a:r>
          </a:p>
          <a:p>
            <a:pPr marL="0" indent="0">
              <a:buNone/>
            </a:pPr>
            <a:r>
              <a:rPr lang="en-US" altLang="zh-CN" sz="2400" dirty="0" smtClean="0"/>
              <a:t>   </a:t>
            </a:r>
            <a:r>
              <a:rPr lang="en-US" altLang="zh-CN" sz="2400" dirty="0" err="1" smtClean="0"/>
              <a:t>userid</a:t>
            </a:r>
            <a:r>
              <a:rPr lang="en-US" altLang="zh-CN" sz="2400" dirty="0"/>
              <a:t>, name, email, </a:t>
            </a:r>
            <a:r>
              <a:rPr lang="en-US" altLang="zh-CN" sz="2400" dirty="0" err="1"/>
              <a:t>twitcount</a:t>
            </a:r>
            <a:r>
              <a:rPr lang="en-US" altLang="zh-CN" sz="2400" dirty="0"/>
              <a:t> = split(line)</a:t>
            </a:r>
          </a:p>
          <a:p>
            <a:pPr marL="0" indent="0">
              <a:buNone/>
            </a:pPr>
            <a:r>
              <a:rPr lang="en-US" altLang="zh-CN" sz="2400" dirty="0" smtClean="0"/>
              <a:t>   record </a:t>
            </a:r>
            <a:r>
              <a:rPr lang="en-US" altLang="zh-CN" sz="2400" dirty="0"/>
              <a:t>= {"</a:t>
            </a:r>
            <a:r>
              <a:rPr lang="en-US" altLang="zh-CN" sz="2400" dirty="0" err="1"/>
              <a:t>TwitCount</a:t>
            </a:r>
            <a:r>
              <a:rPr lang="en-US" altLang="zh-CN" sz="2400" dirty="0"/>
              <a:t>" : </a:t>
            </a:r>
            <a:r>
              <a:rPr lang="en-US" altLang="zh-CN" sz="2400" dirty="0" err="1"/>
              <a:t>twitcount</a:t>
            </a:r>
            <a:r>
              <a:rPr lang="en-US" altLang="zh-CN" sz="2400" dirty="0"/>
              <a:t>,</a:t>
            </a:r>
          </a:p>
          <a:p>
            <a:pPr marL="0" indent="0">
              <a:buNone/>
            </a:pPr>
            <a:r>
              <a:rPr lang="en-US" altLang="zh-CN" sz="2400" dirty="0"/>
              <a:t>"type" : "</a:t>
            </a:r>
            <a:r>
              <a:rPr lang="en-US" altLang="zh-CN" sz="2400" dirty="0" err="1"/>
              <a:t>TwitCount</a:t>
            </a:r>
            <a:r>
              <a:rPr lang="en-US" altLang="zh-CN" sz="2400" dirty="0"/>
              <a:t>"}</a:t>
            </a:r>
          </a:p>
          <a:p>
            <a:pPr marL="0" indent="0">
              <a:buNone/>
            </a:pPr>
            <a:r>
              <a:rPr lang="en-US" altLang="zh-CN" sz="2400" dirty="0" smtClean="0"/>
              <a:t>   emit(</a:t>
            </a:r>
            <a:r>
              <a:rPr lang="en-US" altLang="zh-CN" sz="2400" dirty="0" err="1" smtClean="0"/>
              <a:t>userid</a:t>
            </a:r>
            <a:r>
              <a:rPr lang="en-US" altLang="zh-CN" sz="2400" dirty="0"/>
              <a:t>, record)</a:t>
            </a:r>
            <a:endParaRPr lang="zh-CN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83132" y="4322331"/>
            <a:ext cx="8568952" cy="193899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400" dirty="0"/>
              <a:t>reduce(</a:t>
            </a:r>
            <a:r>
              <a:rPr lang="en-US" altLang="zh-CN" sz="2400" dirty="0" err="1"/>
              <a:t>userid</a:t>
            </a:r>
            <a:r>
              <a:rPr lang="en-US" altLang="zh-CN" sz="2400" dirty="0"/>
              <a:t>, records):</a:t>
            </a:r>
          </a:p>
          <a:p>
            <a:r>
              <a:rPr lang="en-US" altLang="zh-CN" sz="2400" dirty="0" smtClean="0"/>
              <a:t>   for </a:t>
            </a:r>
            <a:r>
              <a:rPr lang="en-US" altLang="zh-CN" sz="2400" dirty="0"/>
              <a:t>rec in records:</a:t>
            </a:r>
          </a:p>
          <a:p>
            <a:r>
              <a:rPr lang="en-US" altLang="zh-CN" sz="2400" dirty="0" smtClean="0"/>
              <a:t>       </a:t>
            </a:r>
            <a:r>
              <a:rPr lang="en-US" altLang="zh-CN" sz="2400" dirty="0" err="1" smtClean="0"/>
              <a:t>rec.del</a:t>
            </a:r>
            <a:r>
              <a:rPr lang="en-US" altLang="zh-CN" sz="2400" dirty="0"/>
              <a:t>("type")</a:t>
            </a:r>
          </a:p>
          <a:p>
            <a:r>
              <a:rPr lang="en-US" altLang="zh-CN" sz="2400" dirty="0" smtClean="0"/>
              <a:t>   merge(records</a:t>
            </a:r>
            <a:r>
              <a:rPr lang="en-US" altLang="zh-CN" sz="2400" dirty="0"/>
              <a:t>)</a:t>
            </a:r>
          </a:p>
          <a:p>
            <a:r>
              <a:rPr lang="en-US" altLang="zh-CN" sz="2400" dirty="0" smtClean="0"/>
              <a:t>   emit(</a:t>
            </a:r>
            <a:r>
              <a:rPr lang="en-US" altLang="zh-CN" sz="2400" dirty="0" err="1" smtClean="0"/>
              <a:t>userid</a:t>
            </a:r>
            <a:r>
              <a:rPr lang="en-US" altLang="zh-CN" sz="2400" dirty="0"/>
              <a:t>, ratio(rec["</a:t>
            </a:r>
            <a:r>
              <a:rPr lang="en-US" altLang="zh-CN" sz="2400" dirty="0" err="1"/>
              <a:t>TimeSpent</a:t>
            </a:r>
            <a:r>
              <a:rPr lang="en-US" altLang="zh-CN" sz="2400" dirty="0"/>
              <a:t>"], rec["</a:t>
            </a:r>
            <a:r>
              <a:rPr lang="en-US" altLang="zh-CN" sz="2400" dirty="0" err="1"/>
              <a:t>TwitCount</a:t>
            </a:r>
            <a:r>
              <a:rPr lang="en-US" altLang="zh-CN" sz="2400" dirty="0"/>
              <a:t>"]))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5391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669446"/>
          </a:xfrm>
        </p:spPr>
        <p:txBody>
          <a:bodyPr>
            <a:normAutofit fontScale="90000"/>
          </a:bodyPr>
          <a:lstStyle/>
          <a:p>
            <a:r>
              <a:rPr lang="en-US" altLang="zh-CN" dirty="0" err="1"/>
              <a:t>HBase</a:t>
            </a:r>
            <a:r>
              <a:rPr lang="en-US" altLang="zh-CN" dirty="0"/>
              <a:t> as a shared resource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787092"/>
            <a:ext cx="8229600" cy="5145435"/>
          </a:xfrm>
        </p:spPr>
        <p:txBody>
          <a:bodyPr>
            <a:normAutofit/>
          </a:bodyPr>
          <a:lstStyle/>
          <a:p>
            <a:r>
              <a:rPr lang="en-US" altLang="zh-CN" dirty="0"/>
              <a:t>map-side </a:t>
            </a:r>
            <a:r>
              <a:rPr lang="en-US" altLang="zh-CN" dirty="0" smtClean="0"/>
              <a:t>join</a:t>
            </a:r>
          </a:p>
          <a:p>
            <a:pPr marL="0" indent="0">
              <a:buNone/>
            </a:pPr>
            <a:r>
              <a:rPr lang="en-US" altLang="zh-CN" sz="2400" dirty="0" err="1"/>
              <a:t>map_timespent</a:t>
            </a:r>
            <a:r>
              <a:rPr lang="en-US" altLang="zh-CN" sz="2400" dirty="0"/>
              <a:t>(</a:t>
            </a:r>
            <a:r>
              <a:rPr lang="en-US" altLang="zh-CN" sz="2400" dirty="0" err="1"/>
              <a:t>line_num</a:t>
            </a:r>
            <a:r>
              <a:rPr lang="en-US" altLang="zh-CN" sz="2400" dirty="0"/>
              <a:t>, line):</a:t>
            </a:r>
          </a:p>
          <a:p>
            <a:pPr marL="0" indent="0">
              <a:buNone/>
            </a:pPr>
            <a:r>
              <a:rPr lang="en-US" altLang="zh-CN" sz="2000" b="1" dirty="0" err="1">
                <a:solidFill>
                  <a:srgbClr val="FF0000"/>
                </a:solidFill>
              </a:rPr>
              <a:t>users_table</a:t>
            </a:r>
            <a:r>
              <a:rPr lang="en-US" altLang="zh-CN" sz="2000" dirty="0"/>
              <a:t> = </a:t>
            </a:r>
            <a:r>
              <a:rPr lang="en-US" altLang="zh-CN" sz="2400" dirty="0" err="1">
                <a:solidFill>
                  <a:srgbClr val="FF0000"/>
                </a:solidFill>
              </a:rPr>
              <a:t>HBase.connect</a:t>
            </a:r>
            <a:r>
              <a:rPr lang="en-US" altLang="zh-CN" sz="2000" dirty="0"/>
              <a:t>("Users")</a:t>
            </a:r>
          </a:p>
          <a:p>
            <a:pPr marL="0" indent="0">
              <a:buNone/>
            </a:pPr>
            <a:r>
              <a:rPr lang="en-US" altLang="zh-CN" sz="2000" dirty="0" err="1"/>
              <a:t>userid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timespent</a:t>
            </a:r>
            <a:r>
              <a:rPr lang="en-US" altLang="zh-CN" sz="2000" dirty="0"/>
              <a:t> = split(line)</a:t>
            </a:r>
          </a:p>
          <a:p>
            <a:pPr marL="0" indent="0">
              <a:buNone/>
            </a:pPr>
            <a:r>
              <a:rPr lang="en-US" altLang="zh-CN" sz="2000" dirty="0"/>
              <a:t>record = {"</a:t>
            </a:r>
            <a:r>
              <a:rPr lang="en-US" altLang="zh-CN" sz="2000" dirty="0" err="1"/>
              <a:t>TimeSpent</a:t>
            </a:r>
            <a:r>
              <a:rPr lang="en-US" altLang="zh-CN" sz="2000" dirty="0"/>
              <a:t>" : </a:t>
            </a:r>
            <a:r>
              <a:rPr lang="en-US" altLang="zh-CN" sz="2000" dirty="0" err="1"/>
              <a:t>timespent</a:t>
            </a:r>
            <a:r>
              <a:rPr lang="en-US" altLang="zh-CN" sz="2000" dirty="0"/>
              <a:t>}</a:t>
            </a:r>
          </a:p>
          <a:p>
            <a:pPr marL="0" indent="0">
              <a:buNone/>
            </a:pPr>
            <a:r>
              <a:rPr lang="en-US" altLang="zh-CN" sz="2000" dirty="0"/>
              <a:t>record = merge(record, </a:t>
            </a:r>
            <a:r>
              <a:rPr lang="en-US" altLang="zh-CN" sz="2400" dirty="0" err="1">
                <a:solidFill>
                  <a:srgbClr val="FF0000"/>
                </a:solidFill>
              </a:rPr>
              <a:t>users_table.get</a:t>
            </a:r>
            <a:r>
              <a:rPr lang="en-US" altLang="zh-CN" sz="2000" dirty="0"/>
              <a:t>(</a:t>
            </a:r>
            <a:r>
              <a:rPr lang="en-US" altLang="zh-CN" sz="2000" dirty="0" err="1"/>
              <a:t>userid</a:t>
            </a:r>
            <a:r>
              <a:rPr lang="en-US" altLang="zh-CN" sz="2000" dirty="0"/>
              <a:t>, "</a:t>
            </a:r>
            <a:r>
              <a:rPr lang="en-US" altLang="zh-CN" sz="2000" dirty="0" err="1"/>
              <a:t>info:twitcount</a:t>
            </a:r>
            <a:r>
              <a:rPr lang="en-US" altLang="zh-CN" sz="2000" dirty="0"/>
              <a:t>"))</a:t>
            </a:r>
          </a:p>
          <a:p>
            <a:pPr marL="0" indent="0">
              <a:buNone/>
            </a:pPr>
            <a:r>
              <a:rPr lang="en-US" altLang="zh-CN" sz="2000" dirty="0"/>
              <a:t>emit(</a:t>
            </a:r>
            <a:r>
              <a:rPr lang="en-US" altLang="zh-CN" sz="2000" dirty="0" err="1"/>
              <a:t>userid</a:t>
            </a:r>
            <a:r>
              <a:rPr lang="en-US" altLang="zh-CN" sz="2000" dirty="0"/>
              <a:t>, ratio(record["</a:t>
            </a:r>
            <a:r>
              <a:rPr lang="en-US" altLang="zh-CN" sz="2000" dirty="0" err="1"/>
              <a:t>TimeSpent</a:t>
            </a:r>
            <a:r>
              <a:rPr lang="en-US" altLang="zh-CN" sz="2000" dirty="0"/>
              <a:t>"], </a:t>
            </a:r>
            <a:r>
              <a:rPr lang="en-US" altLang="zh-CN" sz="2800" dirty="0"/>
              <a:t>record["</a:t>
            </a:r>
            <a:r>
              <a:rPr lang="en-US" altLang="zh-CN" sz="2800" dirty="0" err="1"/>
              <a:t>info:twitcount</a:t>
            </a:r>
            <a:r>
              <a:rPr lang="en-US" altLang="zh-CN" sz="2800" dirty="0"/>
              <a:t>"]))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933056"/>
            <a:ext cx="7272808" cy="2758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518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88640"/>
            <a:ext cx="8805664" cy="648072"/>
          </a:xfrm>
        </p:spPr>
        <p:txBody>
          <a:bodyPr>
            <a:noAutofit/>
          </a:bodyPr>
          <a:lstStyle/>
          <a:p>
            <a:r>
              <a:rPr lang="en-US" altLang="zh-CN" sz="3600" dirty="0"/>
              <a:t>Writing a </a:t>
            </a:r>
            <a:r>
              <a:rPr lang="en-US" altLang="zh-CN" sz="3600" dirty="0" err="1"/>
              <a:t>MapReduce</a:t>
            </a:r>
            <a:r>
              <a:rPr lang="en-US" altLang="zh-CN" sz="3600" dirty="0"/>
              <a:t> </a:t>
            </a:r>
            <a:r>
              <a:rPr lang="en-US" altLang="zh-CN" sz="3600" dirty="0" smtClean="0"/>
              <a:t>application with </a:t>
            </a:r>
            <a:r>
              <a:rPr lang="en-US" altLang="zh-CN" sz="3600" dirty="0" err="1" smtClean="0"/>
              <a:t>HBase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51454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dirty="0"/>
              <a:t>package </a:t>
            </a:r>
            <a:r>
              <a:rPr lang="en-US" altLang="zh-CN" sz="2400" dirty="0" err="1"/>
              <a:t>HBaseIA.TwitBase.mapreduce</a:t>
            </a:r>
            <a:r>
              <a:rPr lang="en-US" altLang="zh-CN" sz="2400" dirty="0"/>
              <a:t>;</a:t>
            </a:r>
          </a:p>
          <a:p>
            <a:pPr marL="0" indent="0">
              <a:buNone/>
            </a:pPr>
            <a:r>
              <a:rPr lang="en-US" altLang="zh-CN" sz="2400" dirty="0"/>
              <a:t>//...</a:t>
            </a:r>
          </a:p>
          <a:p>
            <a:pPr marL="0" indent="0">
              <a:buNone/>
            </a:pPr>
            <a:r>
              <a:rPr lang="en-US" altLang="zh-CN" sz="2400" dirty="0" smtClean="0"/>
              <a:t>	public </a:t>
            </a:r>
            <a:r>
              <a:rPr lang="en-US" altLang="zh-CN" sz="2400" dirty="0"/>
              <a:t>class </a:t>
            </a:r>
            <a:r>
              <a:rPr lang="en-US" altLang="zh-CN" sz="2400" dirty="0" err="1">
                <a:solidFill>
                  <a:srgbClr val="FF0000"/>
                </a:solidFill>
              </a:rPr>
              <a:t>CountShakespeare</a:t>
            </a:r>
            <a:r>
              <a:rPr lang="en-US" altLang="zh-CN" sz="2400" dirty="0"/>
              <a:t> {</a:t>
            </a:r>
          </a:p>
          <a:p>
            <a:pPr marL="0" indent="0">
              <a:buNone/>
            </a:pPr>
            <a:r>
              <a:rPr lang="en-US" altLang="zh-CN" sz="2400" dirty="0" smtClean="0"/>
              <a:t>	public </a:t>
            </a:r>
            <a:r>
              <a:rPr lang="en-US" altLang="zh-CN" sz="2400" dirty="0"/>
              <a:t>static class Map</a:t>
            </a:r>
          </a:p>
          <a:p>
            <a:pPr marL="0" indent="0">
              <a:buNone/>
            </a:pPr>
            <a:r>
              <a:rPr lang="en-US" altLang="zh-CN" sz="2400" dirty="0" smtClean="0"/>
              <a:t>		extends </a:t>
            </a:r>
            <a:r>
              <a:rPr lang="en-US" altLang="zh-CN" sz="2400" dirty="0" err="1"/>
              <a:t>TableMapper</a:t>
            </a:r>
            <a:r>
              <a:rPr lang="en-US" altLang="zh-CN" sz="2400" dirty="0"/>
              <a:t>&lt;Text, </a:t>
            </a:r>
            <a:r>
              <a:rPr lang="en-US" altLang="zh-CN" sz="2400" dirty="0" err="1"/>
              <a:t>LongWritable</a:t>
            </a:r>
            <a:r>
              <a:rPr lang="en-US" altLang="zh-CN" sz="2400" dirty="0"/>
              <a:t>&gt; {</a:t>
            </a:r>
          </a:p>
          <a:p>
            <a:pPr marL="0" indent="0">
              <a:buNone/>
            </a:pPr>
            <a:r>
              <a:rPr lang="en-US" altLang="zh-CN" sz="2400" dirty="0" smtClean="0"/>
              <a:t>	public </a:t>
            </a:r>
            <a:r>
              <a:rPr lang="en-US" altLang="zh-CN" sz="2400" dirty="0"/>
              <a:t>static </a:t>
            </a:r>
            <a:r>
              <a:rPr lang="en-US" altLang="zh-CN" sz="2400" dirty="0" err="1"/>
              <a:t>enum</a:t>
            </a:r>
            <a:r>
              <a:rPr lang="en-US" altLang="zh-CN" sz="2400" dirty="0"/>
              <a:t> Counters {ROWS, SHAKESPEAREAN};</a:t>
            </a:r>
          </a:p>
          <a:p>
            <a:pPr marL="0" indent="0">
              <a:buNone/>
            </a:pPr>
            <a:r>
              <a:rPr lang="en-US" altLang="zh-CN" sz="2400" dirty="0" smtClean="0"/>
              <a:t>	private </a:t>
            </a:r>
            <a:r>
              <a:rPr lang="en-US" altLang="zh-CN" sz="2400" dirty="0" err="1"/>
              <a:t>boolean</a:t>
            </a:r>
            <a:r>
              <a:rPr lang="en-US" altLang="zh-CN" sz="2400" dirty="0"/>
              <a:t> </a:t>
            </a:r>
            <a:r>
              <a:rPr lang="en-US" altLang="zh-CN" sz="2400" b="1" dirty="0" err="1"/>
              <a:t>containsShakespeare</a:t>
            </a:r>
            <a:r>
              <a:rPr lang="en-US" altLang="zh-CN" sz="2400" dirty="0"/>
              <a:t>(String </a:t>
            </a:r>
            <a:r>
              <a:rPr lang="en-US" altLang="zh-CN" sz="2400" dirty="0" err="1"/>
              <a:t>msg</a:t>
            </a:r>
            <a:r>
              <a:rPr lang="en-US" altLang="zh-CN" sz="2400" dirty="0"/>
              <a:t>) {</a:t>
            </a:r>
          </a:p>
          <a:p>
            <a:pPr marL="0" indent="0">
              <a:buNone/>
            </a:pPr>
            <a:r>
              <a:rPr lang="en-US" altLang="zh-CN" sz="2400" dirty="0"/>
              <a:t>//...</a:t>
            </a:r>
          </a:p>
          <a:p>
            <a:pPr marL="0" indent="0">
              <a:buNone/>
            </a:pPr>
            <a:r>
              <a:rPr lang="en-US" altLang="zh-CN" sz="2400" dirty="0" smtClean="0"/>
              <a:t>}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14017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Column-Oriented database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suitable for </a:t>
            </a:r>
            <a:r>
              <a:rPr lang="en-US" altLang="zh-CN" dirty="0">
                <a:solidFill>
                  <a:srgbClr val="FF0000"/>
                </a:solidFill>
              </a:rPr>
              <a:t>read-mostly, read-intensive</a:t>
            </a:r>
            <a:r>
              <a:rPr lang="en-US" altLang="zh-CN" dirty="0"/>
              <a:t>, large data </a:t>
            </a:r>
            <a:r>
              <a:rPr lang="en-US" altLang="zh-CN" dirty="0" smtClean="0"/>
              <a:t>repositories</a:t>
            </a:r>
          </a:p>
          <a:p>
            <a:r>
              <a:rPr lang="en-US" altLang="zh-CN" dirty="0"/>
              <a:t>Data Warehousing</a:t>
            </a:r>
          </a:p>
          <a:p>
            <a:pPr lvl="1"/>
            <a:r>
              <a:rPr lang="en-US" altLang="zh-CN" dirty="0" smtClean="0"/>
              <a:t>High </a:t>
            </a:r>
            <a:r>
              <a:rPr lang="en-US" altLang="zh-CN" dirty="0"/>
              <a:t>end (clustering)</a:t>
            </a:r>
          </a:p>
          <a:p>
            <a:pPr lvl="1"/>
            <a:r>
              <a:rPr lang="en-US" altLang="zh-CN" dirty="0" smtClean="0"/>
              <a:t>Mid </a:t>
            </a:r>
            <a:r>
              <a:rPr lang="en-US" altLang="zh-CN" dirty="0"/>
              <a:t>end/Mass Market</a:t>
            </a:r>
          </a:p>
          <a:p>
            <a:pPr lvl="1"/>
            <a:r>
              <a:rPr lang="en-US" altLang="zh-CN" dirty="0" smtClean="0"/>
              <a:t>Personal </a:t>
            </a:r>
            <a:r>
              <a:rPr lang="en-US" altLang="zh-CN" dirty="0"/>
              <a:t>Analytics</a:t>
            </a:r>
          </a:p>
          <a:p>
            <a:r>
              <a:rPr lang="en-US" altLang="zh-CN" dirty="0" smtClean="0"/>
              <a:t>Data Mining</a:t>
            </a:r>
          </a:p>
          <a:p>
            <a:r>
              <a:rPr lang="en-US" altLang="zh-CN" dirty="0"/>
              <a:t>Scientific datasets</a:t>
            </a:r>
          </a:p>
          <a:p>
            <a:pPr lvl="1"/>
            <a:r>
              <a:rPr lang="en-US" altLang="zh-CN" dirty="0" err="1" smtClean="0"/>
              <a:t>SciDB</a:t>
            </a:r>
            <a:r>
              <a:rPr lang="en-US" altLang="zh-CN" dirty="0" smtClean="0"/>
              <a:t> </a:t>
            </a:r>
            <a:r>
              <a:rPr lang="en-US" altLang="zh-CN" dirty="0"/>
              <a:t>initiative</a:t>
            </a:r>
          </a:p>
          <a:p>
            <a:pPr lvl="1"/>
            <a:r>
              <a:rPr lang="en-US" altLang="zh-CN" dirty="0" smtClean="0"/>
              <a:t>SLOAN </a:t>
            </a:r>
            <a:r>
              <a:rPr lang="en-US" altLang="zh-CN" dirty="0"/>
              <a:t>Digital Sky Survey on </a:t>
            </a:r>
            <a:r>
              <a:rPr lang="en-US" altLang="zh-CN" dirty="0" err="1"/>
              <a:t>MonetDB</a:t>
            </a:r>
            <a:endParaRPr lang="en-US" altLang="zh-CN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792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5273" y="188640"/>
            <a:ext cx="9036496" cy="576064"/>
          </a:xfrm>
        </p:spPr>
        <p:txBody>
          <a:bodyPr>
            <a:normAutofit fontScale="90000"/>
          </a:bodyPr>
          <a:lstStyle/>
          <a:p>
            <a:r>
              <a:rPr lang="en-US" altLang="zh-CN" sz="3600" dirty="0"/>
              <a:t>Writing a </a:t>
            </a:r>
            <a:r>
              <a:rPr lang="en-US" altLang="zh-CN" sz="3600" dirty="0" err="1"/>
              <a:t>MapReduce</a:t>
            </a:r>
            <a:r>
              <a:rPr lang="en-US" altLang="zh-CN" sz="3600" dirty="0"/>
              <a:t> application </a:t>
            </a:r>
            <a:r>
              <a:rPr lang="en-US" altLang="zh-CN" sz="3600" dirty="0" smtClean="0"/>
              <a:t>with </a:t>
            </a:r>
            <a:r>
              <a:rPr lang="en-US" altLang="zh-CN" sz="3600" dirty="0" err="1" smtClean="0"/>
              <a:t>HBase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836712"/>
            <a:ext cx="8568952" cy="590465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CN" dirty="0"/>
              <a:t>@Override</a:t>
            </a:r>
          </a:p>
          <a:p>
            <a:pPr marL="0" indent="0">
              <a:buNone/>
            </a:pPr>
            <a:r>
              <a:rPr lang="en-US" altLang="zh-CN" sz="4000" dirty="0"/>
              <a:t>protected void </a:t>
            </a:r>
            <a:r>
              <a:rPr lang="en-US" altLang="zh-CN" sz="4000" dirty="0" smtClean="0">
                <a:solidFill>
                  <a:srgbClr val="FF0000"/>
                </a:solidFill>
              </a:rPr>
              <a:t>map</a:t>
            </a:r>
            <a:r>
              <a:rPr lang="en-US" altLang="zh-CN" sz="4000" dirty="0" smtClean="0"/>
              <a:t>( </a:t>
            </a:r>
            <a:r>
              <a:rPr lang="en-US" altLang="zh-CN" sz="4000" dirty="0" err="1" smtClean="0"/>
              <a:t>ImmutableBytesWritable</a:t>
            </a:r>
            <a:r>
              <a:rPr lang="en-US" altLang="zh-CN" sz="4000" dirty="0" smtClean="0"/>
              <a:t> </a:t>
            </a:r>
            <a:r>
              <a:rPr lang="en-US" altLang="zh-CN" sz="4000" dirty="0" err="1" smtClean="0"/>
              <a:t>rowkey</a:t>
            </a:r>
            <a:r>
              <a:rPr lang="en-US" altLang="zh-CN" sz="4000" dirty="0" smtClean="0"/>
              <a:t>, Result </a:t>
            </a:r>
            <a:r>
              <a:rPr lang="en-US" altLang="zh-CN" sz="4000" dirty="0"/>
              <a:t>result,</a:t>
            </a:r>
          </a:p>
          <a:p>
            <a:pPr marL="0" indent="0">
              <a:buNone/>
            </a:pPr>
            <a:r>
              <a:rPr lang="en-US" altLang="zh-CN" sz="4000" dirty="0" smtClean="0"/>
              <a:t>                                     Context </a:t>
            </a:r>
            <a:r>
              <a:rPr lang="en-US" altLang="zh-CN" sz="4000" dirty="0"/>
              <a:t>context) {</a:t>
            </a:r>
          </a:p>
          <a:p>
            <a:pPr marL="400050" lvl="1" indent="0">
              <a:buNone/>
            </a:pPr>
            <a:r>
              <a:rPr lang="en-US" altLang="zh-CN" sz="3400" dirty="0" smtClean="0"/>
              <a:t>  byte</a:t>
            </a:r>
            <a:r>
              <a:rPr lang="en-US" altLang="zh-CN" sz="3400" dirty="0"/>
              <a:t>[] b = </a:t>
            </a:r>
            <a:r>
              <a:rPr lang="en-US" altLang="zh-CN" sz="3400" dirty="0" err="1"/>
              <a:t>result.getColumnLatest</a:t>
            </a:r>
            <a:r>
              <a:rPr lang="en-US" altLang="zh-CN" sz="3400" dirty="0"/>
              <a:t>(</a:t>
            </a:r>
          </a:p>
          <a:p>
            <a:pPr marL="400050" lvl="1" indent="0">
              <a:buNone/>
            </a:pPr>
            <a:r>
              <a:rPr lang="en-US" altLang="zh-CN" sz="3400" dirty="0" smtClean="0"/>
              <a:t>  </a:t>
            </a:r>
            <a:r>
              <a:rPr lang="en-US" altLang="zh-CN" sz="3400" dirty="0" err="1" smtClean="0"/>
              <a:t>TwitsDAO.TWITS_FAM</a:t>
            </a:r>
            <a:r>
              <a:rPr lang="en-US" altLang="zh-CN" sz="3400" dirty="0"/>
              <a:t>,</a:t>
            </a:r>
          </a:p>
          <a:p>
            <a:pPr marL="400050" lvl="1" indent="0">
              <a:buNone/>
            </a:pPr>
            <a:r>
              <a:rPr lang="en-US" altLang="zh-CN" sz="3400" dirty="0" smtClean="0"/>
              <a:t>  </a:t>
            </a:r>
            <a:r>
              <a:rPr lang="en-US" altLang="zh-CN" sz="3400" dirty="0" err="1" smtClean="0"/>
              <a:t>TwitsDAO.TWIT_COL</a:t>
            </a:r>
            <a:r>
              <a:rPr lang="en-US" altLang="zh-CN" sz="3400" dirty="0"/>
              <a:t>).</a:t>
            </a:r>
            <a:r>
              <a:rPr lang="en-US" altLang="zh-CN" sz="3400" dirty="0" err="1"/>
              <a:t>getValue</a:t>
            </a:r>
            <a:r>
              <a:rPr lang="en-US" altLang="zh-CN" sz="3400" dirty="0"/>
              <a:t>();</a:t>
            </a:r>
          </a:p>
          <a:p>
            <a:pPr marL="400050" lvl="1" indent="0">
              <a:buNone/>
            </a:pPr>
            <a:r>
              <a:rPr lang="en-US" altLang="zh-CN" sz="3400" dirty="0" smtClean="0"/>
              <a:t>  String </a:t>
            </a:r>
            <a:r>
              <a:rPr lang="en-US" altLang="zh-CN" sz="3400" dirty="0" err="1"/>
              <a:t>msg</a:t>
            </a:r>
            <a:r>
              <a:rPr lang="en-US" altLang="zh-CN" sz="3400" dirty="0"/>
              <a:t> = </a:t>
            </a:r>
            <a:r>
              <a:rPr lang="en-US" altLang="zh-CN" sz="3400" dirty="0" err="1"/>
              <a:t>Bytes.toString</a:t>
            </a:r>
            <a:r>
              <a:rPr lang="en-US" altLang="zh-CN" sz="3400" dirty="0"/>
              <a:t>(b);</a:t>
            </a:r>
          </a:p>
          <a:p>
            <a:pPr marL="400050" lvl="1" indent="0">
              <a:buNone/>
            </a:pPr>
            <a:r>
              <a:rPr lang="en-US" altLang="zh-CN" sz="3400" dirty="0" smtClean="0"/>
              <a:t>  if </a:t>
            </a:r>
            <a:r>
              <a:rPr lang="en-US" altLang="zh-CN" sz="3400" dirty="0"/>
              <a:t>(</a:t>
            </a:r>
            <a:r>
              <a:rPr lang="en-US" altLang="zh-CN" sz="3400" dirty="0" err="1"/>
              <a:t>msg</a:t>
            </a:r>
            <a:r>
              <a:rPr lang="en-US" altLang="zh-CN" sz="3400" dirty="0"/>
              <a:t> != null &amp;&amp; !</a:t>
            </a:r>
            <a:r>
              <a:rPr lang="en-US" altLang="zh-CN" sz="3400" dirty="0" err="1"/>
              <a:t>msg.isEmpty</a:t>
            </a:r>
            <a:r>
              <a:rPr lang="en-US" altLang="zh-CN" sz="3400" dirty="0"/>
              <a:t>())</a:t>
            </a:r>
          </a:p>
          <a:p>
            <a:pPr marL="400050" lvl="1" indent="0">
              <a:buNone/>
            </a:pPr>
            <a:r>
              <a:rPr lang="en-US" altLang="zh-CN" sz="3400" dirty="0" smtClean="0"/>
              <a:t>          </a:t>
            </a:r>
            <a:r>
              <a:rPr lang="en-US" altLang="zh-CN" sz="3400" dirty="0" err="1" smtClean="0">
                <a:solidFill>
                  <a:srgbClr val="FF0000"/>
                </a:solidFill>
              </a:rPr>
              <a:t>context.getCounter</a:t>
            </a:r>
            <a:r>
              <a:rPr lang="en-US" altLang="zh-CN" sz="3400" dirty="0" smtClean="0">
                <a:solidFill>
                  <a:srgbClr val="FF0000"/>
                </a:solidFill>
              </a:rPr>
              <a:t>(</a:t>
            </a:r>
            <a:r>
              <a:rPr lang="en-US" altLang="zh-CN" sz="3400" dirty="0" err="1" smtClean="0">
                <a:solidFill>
                  <a:srgbClr val="FF0000"/>
                </a:solidFill>
              </a:rPr>
              <a:t>Counters.ROWS</a:t>
            </a:r>
            <a:r>
              <a:rPr lang="en-US" altLang="zh-CN" sz="3400" dirty="0">
                <a:solidFill>
                  <a:srgbClr val="FF0000"/>
                </a:solidFill>
              </a:rPr>
              <a:t>).increment(1);</a:t>
            </a:r>
          </a:p>
          <a:p>
            <a:pPr marL="400050" lvl="1" indent="0">
              <a:buNone/>
            </a:pPr>
            <a:r>
              <a:rPr lang="en-US" altLang="zh-CN" sz="3400" dirty="0" smtClean="0"/>
              <a:t>  if </a:t>
            </a:r>
            <a:r>
              <a:rPr lang="en-US" altLang="zh-CN" sz="3400" dirty="0"/>
              <a:t>(</a:t>
            </a:r>
            <a:r>
              <a:rPr lang="en-US" altLang="zh-CN" sz="3400" dirty="0" err="1"/>
              <a:t>containsShakespeare</a:t>
            </a:r>
            <a:r>
              <a:rPr lang="en-US" altLang="zh-CN" sz="3400" dirty="0"/>
              <a:t>(</a:t>
            </a:r>
            <a:r>
              <a:rPr lang="en-US" altLang="zh-CN" sz="3400" dirty="0" err="1"/>
              <a:t>msg</a:t>
            </a:r>
            <a:r>
              <a:rPr lang="en-US" altLang="zh-CN" sz="3400" dirty="0"/>
              <a:t>))</a:t>
            </a:r>
          </a:p>
          <a:p>
            <a:pPr marL="400050" lvl="1" indent="0">
              <a:buNone/>
            </a:pPr>
            <a:r>
              <a:rPr lang="en-US" altLang="zh-CN" sz="3400" dirty="0" smtClean="0"/>
              <a:t>        </a:t>
            </a:r>
            <a:r>
              <a:rPr lang="en-US" altLang="zh-CN" sz="3400" dirty="0" err="1" smtClean="0">
                <a:solidFill>
                  <a:srgbClr val="FF0000"/>
                </a:solidFill>
              </a:rPr>
              <a:t>context.getCounter</a:t>
            </a:r>
            <a:r>
              <a:rPr lang="en-US" altLang="zh-CN" sz="3400" dirty="0" smtClean="0">
                <a:solidFill>
                  <a:srgbClr val="FF0000"/>
                </a:solidFill>
              </a:rPr>
              <a:t>(</a:t>
            </a:r>
            <a:r>
              <a:rPr lang="en-US" altLang="zh-CN" sz="3400" dirty="0" err="1" smtClean="0">
                <a:solidFill>
                  <a:srgbClr val="FF0000"/>
                </a:solidFill>
              </a:rPr>
              <a:t>Counters.SHAKESPEAREAN</a:t>
            </a:r>
            <a:r>
              <a:rPr lang="en-US" altLang="zh-CN" sz="3400" dirty="0">
                <a:solidFill>
                  <a:srgbClr val="FF0000"/>
                </a:solidFill>
              </a:rPr>
              <a:t>).increment(1);</a:t>
            </a:r>
          </a:p>
          <a:p>
            <a:pPr marL="400050" lvl="1" indent="0">
              <a:buNone/>
            </a:pPr>
            <a:r>
              <a:rPr lang="en-US" altLang="zh-CN" sz="3400" dirty="0" smtClean="0"/>
              <a:t>   }</a:t>
            </a:r>
            <a:endParaRPr lang="en-US" altLang="zh-CN" sz="3400" dirty="0"/>
          </a:p>
          <a:p>
            <a:pPr marL="0" indent="0">
              <a:buNone/>
            </a:pPr>
            <a:r>
              <a:rPr lang="en-US" altLang="zh-CN" sz="4000" dirty="0"/>
              <a:t>}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602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Writing a </a:t>
            </a:r>
            <a:r>
              <a:rPr lang="en-US" altLang="zh-CN" dirty="0" err="1"/>
              <a:t>MapReduce</a:t>
            </a:r>
            <a:r>
              <a:rPr lang="en-US" altLang="zh-CN" dirty="0"/>
              <a:t> application with </a:t>
            </a:r>
            <a:r>
              <a:rPr lang="en-US" altLang="zh-CN" dirty="0" err="1"/>
              <a:t>HBase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340768"/>
            <a:ext cx="8435280" cy="499715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zh-CN" sz="5100" dirty="0"/>
              <a:t>public static void main(String[] </a:t>
            </a:r>
            <a:r>
              <a:rPr lang="en-US" altLang="zh-CN" sz="5100" dirty="0" err="1"/>
              <a:t>args</a:t>
            </a:r>
            <a:r>
              <a:rPr lang="en-US" altLang="zh-CN" sz="5100" dirty="0"/>
              <a:t>) throws Exception {</a:t>
            </a:r>
          </a:p>
          <a:p>
            <a:pPr marL="400050" lvl="1" indent="0">
              <a:buNone/>
            </a:pPr>
            <a:r>
              <a:rPr lang="en-US" altLang="zh-CN" sz="3800" dirty="0"/>
              <a:t>Configuration </a:t>
            </a:r>
            <a:r>
              <a:rPr lang="en-US" altLang="zh-CN" sz="3800" dirty="0" err="1"/>
              <a:t>conf</a:t>
            </a:r>
            <a:r>
              <a:rPr lang="en-US" altLang="zh-CN" sz="3800" dirty="0"/>
              <a:t> = </a:t>
            </a:r>
            <a:r>
              <a:rPr lang="en-US" altLang="zh-CN" sz="3800" dirty="0" err="1"/>
              <a:t>HBaseConfiguration.create</a:t>
            </a:r>
            <a:r>
              <a:rPr lang="en-US" altLang="zh-CN" sz="3800" dirty="0"/>
              <a:t>();</a:t>
            </a:r>
          </a:p>
          <a:p>
            <a:pPr marL="400050" lvl="1" indent="0">
              <a:buNone/>
            </a:pPr>
            <a:r>
              <a:rPr lang="en-US" altLang="zh-CN" sz="3800" dirty="0"/>
              <a:t>Job </a:t>
            </a:r>
            <a:r>
              <a:rPr lang="en-US" altLang="zh-CN" sz="3800" dirty="0" err="1"/>
              <a:t>job</a:t>
            </a:r>
            <a:r>
              <a:rPr lang="en-US" altLang="zh-CN" sz="3800" dirty="0"/>
              <a:t> = new Job(</a:t>
            </a:r>
            <a:r>
              <a:rPr lang="en-US" altLang="zh-CN" sz="3800" dirty="0" err="1"/>
              <a:t>conf</a:t>
            </a:r>
            <a:r>
              <a:rPr lang="en-US" altLang="zh-CN" sz="3800" dirty="0"/>
              <a:t>, "</a:t>
            </a:r>
            <a:r>
              <a:rPr lang="en-US" altLang="zh-CN" sz="3800" dirty="0" err="1"/>
              <a:t>TwitBase</a:t>
            </a:r>
            <a:r>
              <a:rPr lang="en-US" altLang="zh-CN" sz="3800" dirty="0"/>
              <a:t> Shakespeare counter");</a:t>
            </a:r>
          </a:p>
          <a:p>
            <a:pPr marL="400050" lvl="1" indent="0">
              <a:buNone/>
            </a:pPr>
            <a:r>
              <a:rPr lang="en-US" altLang="zh-CN" sz="3800" dirty="0" err="1"/>
              <a:t>job.setJarByClass</a:t>
            </a:r>
            <a:r>
              <a:rPr lang="en-US" altLang="zh-CN" sz="3800" dirty="0"/>
              <a:t>(</a:t>
            </a:r>
            <a:r>
              <a:rPr lang="en-US" altLang="zh-CN" sz="3800" dirty="0" err="1"/>
              <a:t>CountShakespeare.class</a:t>
            </a:r>
            <a:r>
              <a:rPr lang="en-US" altLang="zh-CN" sz="3800" dirty="0" smtClean="0"/>
              <a:t>);</a:t>
            </a:r>
          </a:p>
          <a:p>
            <a:pPr marL="400050" lvl="1" indent="0">
              <a:buNone/>
            </a:pPr>
            <a:r>
              <a:rPr lang="en-US" altLang="zh-CN" sz="3800" b="1" dirty="0">
                <a:solidFill>
                  <a:srgbClr val="FF0000"/>
                </a:solidFill>
              </a:rPr>
              <a:t>Scan </a:t>
            </a:r>
            <a:r>
              <a:rPr lang="en-US" altLang="zh-CN" sz="3800" b="1" dirty="0" err="1">
                <a:solidFill>
                  <a:srgbClr val="FF0000"/>
                </a:solidFill>
              </a:rPr>
              <a:t>scan</a:t>
            </a:r>
            <a:r>
              <a:rPr lang="en-US" altLang="zh-CN" sz="3800" b="1" dirty="0">
                <a:solidFill>
                  <a:srgbClr val="FF0000"/>
                </a:solidFill>
              </a:rPr>
              <a:t> = new Scan();</a:t>
            </a:r>
          </a:p>
          <a:p>
            <a:pPr marL="400050" lvl="1" indent="0">
              <a:buNone/>
            </a:pPr>
            <a:r>
              <a:rPr lang="en-US" altLang="zh-CN" sz="3800" dirty="0" err="1"/>
              <a:t>scan.addColumn</a:t>
            </a:r>
            <a:r>
              <a:rPr lang="en-US" altLang="zh-CN" sz="3800" dirty="0"/>
              <a:t>(</a:t>
            </a:r>
            <a:r>
              <a:rPr lang="en-US" altLang="zh-CN" sz="3800" dirty="0" err="1"/>
              <a:t>TwitsDAO.TWITS_FAM</a:t>
            </a:r>
            <a:r>
              <a:rPr lang="en-US" altLang="zh-CN" sz="3800" dirty="0"/>
              <a:t>, </a:t>
            </a:r>
            <a:r>
              <a:rPr lang="en-US" altLang="zh-CN" sz="3800" dirty="0" err="1"/>
              <a:t>TwitsDAO.TWIT_COL</a:t>
            </a:r>
            <a:r>
              <a:rPr lang="en-US" altLang="zh-CN" sz="3800" dirty="0"/>
              <a:t>);</a:t>
            </a:r>
          </a:p>
          <a:p>
            <a:pPr marL="400050" lvl="1" indent="0">
              <a:buNone/>
            </a:pPr>
            <a:r>
              <a:rPr lang="en-US" altLang="zh-CN" sz="3800" dirty="0" err="1">
                <a:solidFill>
                  <a:srgbClr val="FF0000"/>
                </a:solidFill>
              </a:rPr>
              <a:t>TableMapReduceUtil.initTableMapperJob</a:t>
            </a:r>
            <a:r>
              <a:rPr lang="en-US" altLang="zh-CN" sz="3800" dirty="0"/>
              <a:t>(</a:t>
            </a:r>
          </a:p>
          <a:p>
            <a:pPr marL="400050" lvl="1" indent="0">
              <a:buNone/>
            </a:pPr>
            <a:r>
              <a:rPr lang="en-US" altLang="zh-CN" sz="3800" dirty="0" smtClean="0"/>
              <a:t>   </a:t>
            </a:r>
            <a:r>
              <a:rPr lang="en-US" altLang="zh-CN" sz="3800" dirty="0" err="1" smtClean="0"/>
              <a:t>Bytes.toString</a:t>
            </a:r>
            <a:r>
              <a:rPr lang="en-US" altLang="zh-CN" sz="3800" dirty="0" smtClean="0"/>
              <a:t>(</a:t>
            </a:r>
            <a:r>
              <a:rPr lang="en-US" altLang="zh-CN" sz="3800" dirty="0" err="1" smtClean="0"/>
              <a:t>TwitsDAO.TABLE_NAME</a:t>
            </a:r>
            <a:r>
              <a:rPr lang="en-US" altLang="zh-CN" sz="3800" dirty="0"/>
              <a:t>),</a:t>
            </a:r>
          </a:p>
          <a:p>
            <a:pPr marL="400050" lvl="1" indent="0">
              <a:buNone/>
            </a:pPr>
            <a:r>
              <a:rPr lang="en-US" altLang="zh-CN" sz="3800" dirty="0" smtClean="0"/>
              <a:t>   scan,  </a:t>
            </a:r>
            <a:r>
              <a:rPr lang="en-US" altLang="zh-CN" sz="3800" dirty="0" err="1" smtClean="0"/>
              <a:t>Map.class</a:t>
            </a:r>
            <a:r>
              <a:rPr lang="en-US" altLang="zh-CN" sz="3800" dirty="0" smtClean="0"/>
              <a:t>,  </a:t>
            </a:r>
            <a:r>
              <a:rPr lang="en-US" altLang="zh-CN" sz="3800" dirty="0" err="1" smtClean="0"/>
              <a:t>ImmutableBytesWritable.class</a:t>
            </a:r>
            <a:r>
              <a:rPr lang="en-US" altLang="zh-CN" sz="3800" dirty="0" smtClean="0"/>
              <a:t>,  </a:t>
            </a:r>
            <a:r>
              <a:rPr lang="en-US" altLang="zh-CN" sz="3800" dirty="0" err="1" smtClean="0"/>
              <a:t>Result.class</a:t>
            </a:r>
            <a:r>
              <a:rPr lang="en-US" altLang="zh-CN" sz="3800" dirty="0"/>
              <a:t>,</a:t>
            </a:r>
          </a:p>
          <a:p>
            <a:pPr marL="400050" lvl="1" indent="0">
              <a:buNone/>
            </a:pPr>
            <a:r>
              <a:rPr lang="en-US" altLang="zh-CN" sz="3800" dirty="0" smtClean="0"/>
              <a:t>   job</a:t>
            </a:r>
            <a:r>
              <a:rPr lang="en-US" altLang="zh-CN" sz="3800" dirty="0"/>
              <a:t>);</a:t>
            </a:r>
          </a:p>
          <a:p>
            <a:pPr marL="400050" lvl="1" indent="0">
              <a:buNone/>
            </a:pPr>
            <a:r>
              <a:rPr lang="en-US" altLang="zh-CN" sz="3800" dirty="0" err="1"/>
              <a:t>job.setOutputFormatClass</a:t>
            </a:r>
            <a:r>
              <a:rPr lang="en-US" altLang="zh-CN" sz="3800" dirty="0"/>
              <a:t>(</a:t>
            </a:r>
            <a:r>
              <a:rPr lang="en-US" altLang="zh-CN" sz="3800" dirty="0" err="1"/>
              <a:t>NullOutputFormat.class</a:t>
            </a:r>
            <a:r>
              <a:rPr lang="en-US" altLang="zh-CN" sz="3800" dirty="0"/>
              <a:t>);</a:t>
            </a:r>
          </a:p>
          <a:p>
            <a:pPr marL="400050" lvl="1" indent="0">
              <a:buNone/>
            </a:pPr>
            <a:r>
              <a:rPr lang="en-US" altLang="zh-CN" sz="3800" dirty="0" err="1"/>
              <a:t>job.setNumReduceTasks</a:t>
            </a:r>
            <a:r>
              <a:rPr lang="en-US" altLang="zh-CN" sz="3800" dirty="0"/>
              <a:t>(0);</a:t>
            </a:r>
          </a:p>
          <a:p>
            <a:pPr marL="400050" lvl="1" indent="0">
              <a:buNone/>
            </a:pPr>
            <a:r>
              <a:rPr lang="en-US" altLang="zh-CN" sz="3800" dirty="0" err="1"/>
              <a:t>System.exit</a:t>
            </a:r>
            <a:r>
              <a:rPr lang="en-US" altLang="zh-CN" sz="3800" dirty="0"/>
              <a:t>(</a:t>
            </a:r>
            <a:r>
              <a:rPr lang="en-US" altLang="zh-CN" sz="3800" dirty="0" err="1"/>
              <a:t>job.waitForCompletion</a:t>
            </a:r>
            <a:r>
              <a:rPr lang="en-US" altLang="zh-CN" sz="3800" dirty="0"/>
              <a:t>(true) ? 0 : 1);</a:t>
            </a:r>
          </a:p>
          <a:p>
            <a:pPr marL="0" indent="0">
              <a:buNone/>
            </a:pPr>
            <a:r>
              <a:rPr lang="en-US" altLang="zh-CN" sz="3400" dirty="0"/>
              <a:t>}</a:t>
            </a:r>
          </a:p>
          <a:p>
            <a:pPr marL="0" indent="0">
              <a:buNone/>
            </a:pPr>
            <a:r>
              <a:rPr lang="en-US" altLang="zh-CN" dirty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826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Hbase</a:t>
            </a:r>
            <a:r>
              <a:rPr lang="en-US" altLang="zh-CN" dirty="0" smtClean="0"/>
              <a:t> Application Examples</a:t>
            </a:r>
            <a:endParaRPr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62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OpenTSDB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Using </a:t>
            </a:r>
            <a:r>
              <a:rPr lang="en-US" altLang="zh-CN" dirty="0" err="1"/>
              <a:t>HBase</a:t>
            </a:r>
            <a:r>
              <a:rPr lang="en-US" altLang="zh-CN" dirty="0"/>
              <a:t> as an </a:t>
            </a:r>
            <a:r>
              <a:rPr lang="en-US" altLang="zh-CN" dirty="0">
                <a:solidFill>
                  <a:srgbClr val="FF0000"/>
                </a:solidFill>
              </a:rPr>
              <a:t>online time-series database</a:t>
            </a:r>
          </a:p>
          <a:p>
            <a:r>
              <a:rPr lang="en-US" altLang="zh-CN" dirty="0" smtClean="0"/>
              <a:t>Special </a:t>
            </a:r>
            <a:r>
              <a:rPr lang="en-US" altLang="zh-CN" dirty="0"/>
              <a:t>properties of time-series data</a:t>
            </a:r>
          </a:p>
          <a:p>
            <a:r>
              <a:rPr lang="en-US" altLang="zh-CN" dirty="0" smtClean="0"/>
              <a:t>Designing </a:t>
            </a:r>
            <a:r>
              <a:rPr lang="en-US" altLang="zh-CN" dirty="0"/>
              <a:t>an </a:t>
            </a:r>
            <a:r>
              <a:rPr lang="en-US" altLang="zh-CN" dirty="0" err="1"/>
              <a:t>HBase</a:t>
            </a:r>
            <a:r>
              <a:rPr lang="en-US" altLang="zh-CN" dirty="0"/>
              <a:t> schema for time series</a:t>
            </a:r>
          </a:p>
          <a:p>
            <a:r>
              <a:rPr lang="en-US" altLang="zh-CN" dirty="0" smtClean="0"/>
              <a:t>Storing </a:t>
            </a:r>
            <a:r>
              <a:rPr lang="en-US" altLang="zh-CN" dirty="0"/>
              <a:t>and querying </a:t>
            </a:r>
            <a:r>
              <a:rPr lang="en-US" altLang="zh-CN" dirty="0" err="1"/>
              <a:t>HBase</a:t>
            </a:r>
            <a:r>
              <a:rPr lang="en-US" altLang="zh-CN" dirty="0"/>
              <a:t> using a complex </a:t>
            </a:r>
            <a:r>
              <a:rPr lang="en-US" altLang="zh-CN" dirty="0" err="1"/>
              <a:t>rowkey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940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An overview of </a:t>
            </a:r>
            <a:r>
              <a:rPr lang="en-US" altLang="zh-CN" dirty="0" err="1"/>
              <a:t>OpenTSDB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1036711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/>
              <a:t>a </a:t>
            </a:r>
            <a:r>
              <a:rPr lang="en-US" altLang="zh-CN" dirty="0"/>
              <a:t>distributed, scalable Time Series Database (TSDB) </a:t>
            </a:r>
            <a:r>
              <a:rPr lang="en-US" altLang="zh-CN" dirty="0" smtClean="0"/>
              <a:t>written on </a:t>
            </a:r>
            <a:r>
              <a:rPr lang="en-US" altLang="zh-CN" dirty="0"/>
              <a:t>top of </a:t>
            </a:r>
            <a:r>
              <a:rPr lang="en-US" altLang="zh-CN" dirty="0" err="1"/>
              <a:t>HBase</a:t>
            </a:r>
            <a:r>
              <a:rPr lang="en-US" altLang="zh-CN" dirty="0"/>
              <a:t>. </a:t>
            </a:r>
            <a:endParaRPr lang="en-US" altLang="zh-CN" dirty="0" smtClean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45431"/>
            <a:ext cx="7488832" cy="4653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382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Data: time series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412776"/>
            <a:ext cx="6924675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164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922114"/>
          </a:xfrm>
        </p:spPr>
        <p:txBody>
          <a:bodyPr/>
          <a:lstStyle/>
          <a:p>
            <a:r>
              <a:rPr lang="en-US" altLang="zh-CN" dirty="0" err="1" smtClean="0"/>
              <a:t>OpenTSDB</a:t>
            </a:r>
            <a:r>
              <a:rPr lang="en-US" altLang="zh-CN" dirty="0" smtClean="0"/>
              <a:t>: Schema </a:t>
            </a:r>
            <a:r>
              <a:rPr lang="en-US" altLang="zh-CN" dirty="0"/>
              <a:t>design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2736"/>
            <a:ext cx="8435280" cy="561662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zh-CN" dirty="0"/>
              <a:t>#!/bin/</a:t>
            </a:r>
            <a:r>
              <a:rPr lang="en-US" altLang="zh-CN" dirty="0" err="1"/>
              <a:t>sh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# Small script to setup the </a:t>
            </a:r>
            <a:r>
              <a:rPr lang="en-US" altLang="zh-CN" dirty="0" err="1"/>
              <a:t>hbase</a:t>
            </a:r>
            <a:r>
              <a:rPr lang="en-US" altLang="zh-CN" dirty="0"/>
              <a:t> table used by </a:t>
            </a:r>
            <a:r>
              <a:rPr lang="en-US" altLang="zh-CN" dirty="0" err="1"/>
              <a:t>OpenTSDB</a:t>
            </a:r>
            <a:r>
              <a:rPr lang="en-US" altLang="zh-CN" dirty="0"/>
              <a:t>.</a:t>
            </a:r>
          </a:p>
          <a:p>
            <a:pPr marL="0" indent="0">
              <a:buNone/>
            </a:pPr>
            <a:r>
              <a:rPr lang="en-US" altLang="zh-CN" dirty="0"/>
              <a:t>test -n "$</a:t>
            </a:r>
            <a:r>
              <a:rPr lang="en-US" altLang="zh-CN" b="1" dirty="0">
                <a:solidFill>
                  <a:srgbClr val="FF0000"/>
                </a:solidFill>
              </a:rPr>
              <a:t>HBASE_HOME</a:t>
            </a:r>
            <a:r>
              <a:rPr lang="en-US" altLang="zh-CN" dirty="0"/>
              <a:t>" || {</a:t>
            </a:r>
          </a:p>
          <a:p>
            <a:pPr marL="0" indent="0">
              <a:buNone/>
            </a:pPr>
            <a:r>
              <a:rPr lang="en-US" altLang="zh-CN" dirty="0" smtClean="0"/>
              <a:t>    echo </a:t>
            </a:r>
            <a:r>
              <a:rPr lang="en-US" altLang="zh-CN" dirty="0"/>
              <a:t>&gt;&amp;2 'The environment variable HBASE_HOME must be set'</a:t>
            </a:r>
          </a:p>
          <a:p>
            <a:pPr marL="0" indent="0">
              <a:buNone/>
            </a:pPr>
            <a:r>
              <a:rPr lang="en-US" altLang="zh-CN" dirty="0" smtClean="0"/>
              <a:t>    exit </a:t>
            </a:r>
            <a:r>
              <a:rPr lang="en-US" altLang="zh-CN" dirty="0"/>
              <a:t>1</a:t>
            </a:r>
          </a:p>
          <a:p>
            <a:pPr marL="0" indent="0">
              <a:buNone/>
            </a:pPr>
            <a:r>
              <a:rPr lang="en-US" altLang="zh-CN" dirty="0"/>
              <a:t>}</a:t>
            </a:r>
          </a:p>
          <a:p>
            <a:pPr marL="0" indent="0">
              <a:buNone/>
            </a:pPr>
            <a:r>
              <a:rPr lang="en-US" altLang="zh-CN" dirty="0"/>
              <a:t>test -d "$</a:t>
            </a:r>
            <a:r>
              <a:rPr lang="en-US" altLang="zh-CN" b="1" dirty="0">
                <a:solidFill>
                  <a:srgbClr val="FF0000"/>
                </a:solidFill>
              </a:rPr>
              <a:t>HBASE_HOME</a:t>
            </a:r>
            <a:r>
              <a:rPr lang="en-US" altLang="zh-CN" dirty="0"/>
              <a:t>" || {</a:t>
            </a:r>
          </a:p>
          <a:p>
            <a:pPr marL="0" indent="0">
              <a:buNone/>
            </a:pPr>
            <a:r>
              <a:rPr lang="en-US" altLang="zh-CN" dirty="0" smtClean="0"/>
              <a:t>    echo </a:t>
            </a:r>
            <a:r>
              <a:rPr lang="en-US" altLang="zh-CN" dirty="0"/>
              <a:t>&gt;&amp;2 "No such directory: HBASE_HOME=$HBASE_HOME"</a:t>
            </a:r>
          </a:p>
          <a:p>
            <a:pPr marL="0" indent="0">
              <a:buNone/>
            </a:pPr>
            <a:r>
              <a:rPr lang="en-US" altLang="zh-CN" dirty="0" smtClean="0"/>
              <a:t>    exit </a:t>
            </a:r>
            <a:r>
              <a:rPr lang="en-US" altLang="zh-CN" dirty="0"/>
              <a:t>1</a:t>
            </a:r>
          </a:p>
          <a:p>
            <a:pPr marL="0" indent="0">
              <a:buNone/>
            </a:pPr>
            <a:r>
              <a:rPr lang="en-US" altLang="zh-CN" dirty="0"/>
              <a:t>}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TSDB_TABLE</a:t>
            </a:r>
            <a:r>
              <a:rPr lang="en-US" altLang="zh-CN" dirty="0"/>
              <a:t>=${TSDB_TABLE-'</a:t>
            </a:r>
            <a:r>
              <a:rPr lang="en-US" altLang="zh-CN" dirty="0" err="1"/>
              <a:t>tsdb</a:t>
            </a:r>
            <a:r>
              <a:rPr lang="en-US" altLang="zh-CN" dirty="0"/>
              <a:t>'}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UID_TABLE</a:t>
            </a:r>
            <a:r>
              <a:rPr lang="en-US" altLang="zh-CN" dirty="0"/>
              <a:t>=${UID_TABLE-'</a:t>
            </a:r>
            <a:r>
              <a:rPr lang="en-US" altLang="zh-CN" dirty="0" err="1"/>
              <a:t>tsdb</a:t>
            </a:r>
            <a:r>
              <a:rPr lang="en-US" altLang="zh-CN" dirty="0"/>
              <a:t>-</a:t>
            </a:r>
            <a:r>
              <a:rPr lang="en-US" altLang="zh-CN" dirty="0" err="1"/>
              <a:t>uid</a:t>
            </a:r>
            <a:r>
              <a:rPr lang="en-US" altLang="zh-CN" dirty="0"/>
              <a:t>'}</a:t>
            </a:r>
          </a:p>
          <a:p>
            <a:pPr marL="0" indent="0">
              <a:buNone/>
            </a:pPr>
            <a:r>
              <a:rPr lang="en-US" altLang="zh-CN" dirty="0"/>
              <a:t>COMPRESSION=${COMPRESSION-'LZO'}</a:t>
            </a:r>
          </a:p>
          <a:p>
            <a:pPr marL="0" indent="0">
              <a:buNone/>
            </a:pPr>
            <a:r>
              <a:rPr lang="en-US" altLang="zh-CN" dirty="0"/>
              <a:t>exec "$HBASE_HOME/bin/</a:t>
            </a:r>
            <a:r>
              <a:rPr lang="en-US" altLang="zh-CN" dirty="0" err="1"/>
              <a:t>hbase</a:t>
            </a:r>
            <a:r>
              <a:rPr lang="en-US" altLang="zh-CN" dirty="0"/>
              <a:t>" shell &lt;&lt;EOF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create '$UID_TABLE',</a:t>
            </a:r>
          </a:p>
          <a:p>
            <a:pPr marL="0" indent="0">
              <a:buNone/>
            </a:pPr>
            <a:r>
              <a:rPr lang="en-US" altLang="zh-CN" dirty="0"/>
              <a:t>{NAME =&gt; </a:t>
            </a:r>
            <a:r>
              <a:rPr lang="en-US" altLang="zh-CN" sz="3600" b="1" dirty="0">
                <a:solidFill>
                  <a:srgbClr val="FF0000"/>
                </a:solidFill>
              </a:rPr>
              <a:t>'id</a:t>
            </a:r>
            <a:r>
              <a:rPr lang="en-US" altLang="zh-CN" dirty="0"/>
              <a:t>', COMPRESSION =&gt; '$COMPRESSION'},</a:t>
            </a:r>
          </a:p>
          <a:p>
            <a:pPr marL="0" indent="0">
              <a:buNone/>
            </a:pPr>
            <a:r>
              <a:rPr lang="en-US" altLang="zh-CN" dirty="0"/>
              <a:t>{NAME =&gt; </a:t>
            </a:r>
            <a:r>
              <a:rPr lang="en-US" altLang="zh-CN" sz="3600" b="1" dirty="0">
                <a:solidFill>
                  <a:srgbClr val="FF0000"/>
                </a:solidFill>
              </a:rPr>
              <a:t>'name</a:t>
            </a:r>
            <a:r>
              <a:rPr lang="en-US" altLang="zh-CN" dirty="0"/>
              <a:t>', COMPRESSION =&gt; '$COMPRESSION'}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create '$TSDB_TABLE',</a:t>
            </a:r>
          </a:p>
          <a:p>
            <a:pPr marL="0" indent="0">
              <a:buNone/>
            </a:pPr>
            <a:r>
              <a:rPr lang="en-US" altLang="zh-CN" dirty="0"/>
              <a:t>{NAME =&gt; '</a:t>
            </a:r>
            <a:r>
              <a:rPr lang="en-US" altLang="zh-CN" sz="3600" b="1" dirty="0">
                <a:solidFill>
                  <a:srgbClr val="FF0000"/>
                </a:solidFill>
              </a:rPr>
              <a:t>t</a:t>
            </a:r>
            <a:r>
              <a:rPr lang="en-US" altLang="zh-CN" dirty="0"/>
              <a:t>', COMPRESSION =&gt; '$COMPRESSION'}</a:t>
            </a:r>
          </a:p>
          <a:p>
            <a:pPr marL="0" indent="0">
              <a:buNone/>
            </a:pPr>
            <a:r>
              <a:rPr lang="en-US" altLang="zh-CN" dirty="0"/>
              <a:t>EOF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367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DECLARING THE SCHEMA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853136"/>
          </a:xfrm>
        </p:spPr>
        <p:txBody>
          <a:bodyPr/>
          <a:lstStyle/>
          <a:p>
            <a:r>
              <a:rPr lang="en-US" altLang="zh-CN" b="1" dirty="0" err="1"/>
              <a:t>tsdb-uid</a:t>
            </a:r>
            <a:r>
              <a:rPr lang="en-US" altLang="zh-CN" b="1" dirty="0"/>
              <a:t> table </a:t>
            </a:r>
            <a:endParaRPr lang="en-US" altLang="zh-CN" b="1" dirty="0" smtClean="0"/>
          </a:p>
          <a:p>
            <a:pPr lvl="1"/>
            <a:r>
              <a:rPr lang="en-US" altLang="zh-CN" dirty="0"/>
              <a:t>contains </a:t>
            </a:r>
            <a:r>
              <a:rPr lang="en-US" altLang="zh-CN" b="1" dirty="0"/>
              <a:t>two column families</a:t>
            </a:r>
            <a:r>
              <a:rPr lang="en-US" altLang="zh-CN" dirty="0" smtClean="0"/>
              <a:t>: </a:t>
            </a:r>
            <a:r>
              <a:rPr lang="en-US" altLang="zh-CN" dirty="0" smtClean="0">
                <a:solidFill>
                  <a:srgbClr val="FF0000"/>
                </a:solidFill>
              </a:rPr>
              <a:t>[ </a:t>
            </a:r>
            <a:r>
              <a:rPr lang="en-US" altLang="zh-CN" dirty="0" smtClean="0">
                <a:solidFill>
                  <a:srgbClr val="FF0000"/>
                </a:solidFill>
              </a:rPr>
              <a:t>id, name ] </a:t>
            </a:r>
          </a:p>
          <a:p>
            <a:pPr lvl="1"/>
            <a:r>
              <a:rPr lang="en-US" altLang="zh-CN" dirty="0" smtClean="0"/>
              <a:t>UID management ( UIDs : fixed 3-byte width )</a:t>
            </a:r>
          </a:p>
          <a:p>
            <a:r>
              <a:rPr lang="en-US" altLang="zh-CN" b="1" dirty="0" err="1" smtClean="0"/>
              <a:t>Tsdb</a:t>
            </a:r>
            <a:r>
              <a:rPr lang="en-US" altLang="zh-CN" b="1" dirty="0" smtClean="0"/>
              <a:t> table</a:t>
            </a:r>
          </a:p>
          <a:p>
            <a:pPr lvl="1"/>
            <a:r>
              <a:rPr lang="en-US" altLang="zh-CN" dirty="0"/>
              <a:t>a column </a:t>
            </a:r>
            <a:r>
              <a:rPr lang="en-US" altLang="zh-CN" dirty="0" smtClean="0"/>
              <a:t>family </a:t>
            </a:r>
            <a:r>
              <a:rPr lang="en-US" altLang="zh-CN" b="1" dirty="0" smtClean="0">
                <a:solidFill>
                  <a:srgbClr val="FF0000"/>
                </a:solidFill>
              </a:rPr>
              <a:t>[ </a:t>
            </a:r>
            <a:r>
              <a:rPr lang="en-US" altLang="zh-CN" b="1" dirty="0" smtClean="0">
                <a:solidFill>
                  <a:srgbClr val="FF0000"/>
                </a:solidFill>
              </a:rPr>
              <a:t>t ]</a:t>
            </a:r>
          </a:p>
          <a:p>
            <a:r>
              <a:rPr lang="en-US" altLang="zh-CN" dirty="0"/>
              <a:t>the lengths of the </a:t>
            </a:r>
            <a:r>
              <a:rPr lang="en-US" altLang="zh-CN" dirty="0" smtClean="0"/>
              <a:t>column-family is short</a:t>
            </a:r>
          </a:p>
          <a:p>
            <a:pPr lvl="1"/>
            <a:r>
              <a:rPr lang="en-US" altLang="zh-CN" dirty="0" err="1" smtClean="0"/>
              <a:t>Hfile</a:t>
            </a:r>
            <a:r>
              <a:rPr lang="en-US" altLang="zh-CN" dirty="0" smtClean="0"/>
              <a:t> storage format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53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8127" y="89756"/>
            <a:ext cx="8634353" cy="11430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Registering metrics in the </a:t>
            </a:r>
            <a:r>
              <a:rPr lang="en-US" altLang="zh-CN" dirty="0" err="1"/>
              <a:t>tsdb-uid</a:t>
            </a:r>
            <a:r>
              <a:rPr lang="en-US" altLang="zh-CN" dirty="0"/>
              <a:t> table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23528" y="4149080"/>
            <a:ext cx="8568952" cy="7920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19" y="1628800"/>
            <a:ext cx="8712968" cy="4653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标注 7"/>
          <p:cNvSpPr/>
          <p:nvPr/>
        </p:nvSpPr>
        <p:spPr>
          <a:xfrm>
            <a:off x="7628346" y="5530785"/>
            <a:ext cx="1296144" cy="864096"/>
          </a:xfrm>
          <a:prstGeom prst="wedgeRectCallout">
            <a:avLst>
              <a:gd name="adj1" fmla="val -126471"/>
              <a:gd name="adj2" fmla="val -5952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NAME-to-UID</a:t>
            </a:r>
            <a:endParaRPr lang="zh-CN" altLang="en-US" dirty="0"/>
          </a:p>
        </p:txBody>
      </p:sp>
      <p:sp>
        <p:nvSpPr>
          <p:cNvPr id="10" name="矩形标注 9"/>
          <p:cNvSpPr/>
          <p:nvPr/>
        </p:nvSpPr>
        <p:spPr>
          <a:xfrm>
            <a:off x="7853153" y="2695367"/>
            <a:ext cx="1296144" cy="864096"/>
          </a:xfrm>
          <a:prstGeom prst="wedgeRectCallout">
            <a:avLst>
              <a:gd name="adj1" fmla="val -87921"/>
              <a:gd name="adj2" fmla="val 11688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UID-to-Name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400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en-US" altLang="zh-CN" dirty="0"/>
              <a:t>TSDB </a:t>
            </a:r>
            <a:r>
              <a:rPr lang="en-US" altLang="zh-CN" dirty="0" smtClean="0"/>
              <a:t>Layout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15" y="1268760"/>
            <a:ext cx="806767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7799" y="2573841"/>
            <a:ext cx="8067675" cy="92333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The layout of an </a:t>
            </a:r>
            <a:r>
              <a:rPr lang="en-US" altLang="zh-CN" dirty="0" err="1"/>
              <a:t>OpenTSDB</a:t>
            </a:r>
            <a:r>
              <a:rPr lang="en-US" altLang="zh-CN" dirty="0"/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rowkey</a:t>
            </a:r>
            <a:r>
              <a:rPr lang="en-US" altLang="zh-CN" dirty="0"/>
              <a:t> consists of 3 bytes for the metric id, 4 bytes for </a:t>
            </a:r>
            <a:r>
              <a:rPr lang="en-US" altLang="zh-CN" dirty="0" smtClean="0"/>
              <a:t>the high-order </a:t>
            </a:r>
            <a:r>
              <a:rPr lang="en-US" altLang="zh-CN" dirty="0"/>
              <a:t>timestamp bits, and 3 bytes each for the tag name ID and tag value ID, repeated</a:t>
            </a:r>
            <a:endParaRPr lang="zh-CN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7" y="3914344"/>
            <a:ext cx="7439025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90164" y="5229200"/>
            <a:ext cx="8067675" cy="92333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Column qualifiers store the final precision of the timestamp as well as a </a:t>
            </a:r>
            <a:r>
              <a:rPr lang="en-US" altLang="zh-CN" dirty="0">
                <a:solidFill>
                  <a:srgbClr val="FF0000"/>
                </a:solidFill>
              </a:rPr>
              <a:t>bitmask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The first bit in that mask indicates whether the value in the cell is an integer or a float value.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940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HBase: Part of Hadoop’s Ecosystem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81" y="1839913"/>
            <a:ext cx="5551102" cy="418553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" name="Group 2"/>
          <p:cNvGrpSpPr/>
          <p:nvPr/>
        </p:nvGrpSpPr>
        <p:grpSpPr>
          <a:xfrm>
            <a:off x="3210279" y="3257224"/>
            <a:ext cx="5576827" cy="1896022"/>
            <a:chOff x="3210279" y="3257224"/>
            <a:chExt cx="5576827" cy="1896022"/>
          </a:xfrm>
        </p:grpSpPr>
        <p:sp>
          <p:nvSpPr>
            <p:cNvPr id="6" name="TextBox 5"/>
            <p:cNvSpPr txBox="1"/>
            <p:nvPr/>
          </p:nvSpPr>
          <p:spPr>
            <a:xfrm>
              <a:off x="5503335" y="3257224"/>
              <a:ext cx="32837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800000"/>
                  </a:solidFill>
                </a:rPr>
                <a:t>HBase is built on top of HDFS </a:t>
              </a:r>
              <a:endParaRPr lang="en-US" b="1" dirty="0">
                <a:solidFill>
                  <a:srgbClr val="800000"/>
                </a:solidFill>
              </a:endParaRPr>
            </a:p>
          </p:txBody>
        </p:sp>
        <p:cxnSp>
          <p:nvCxnSpPr>
            <p:cNvPr id="8" name="Straight Arrow Connector 7"/>
            <p:cNvCxnSpPr/>
            <p:nvPr/>
          </p:nvCxnSpPr>
          <p:spPr>
            <a:xfrm flipH="1">
              <a:off x="3210279" y="3626556"/>
              <a:ext cx="3026832" cy="889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330480" y="4229916"/>
              <a:ext cx="191499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HBase files are internally stored in HDFS</a:t>
              </a:r>
              <a:endParaRPr lang="en-US" b="1" dirty="0"/>
            </a:p>
          </p:txBody>
        </p:sp>
        <p:sp>
          <p:nvSpPr>
            <p:cNvPr id="12" name="Down Arrow 11"/>
            <p:cNvSpPr/>
            <p:nvPr/>
          </p:nvSpPr>
          <p:spPr>
            <a:xfrm>
              <a:off x="7094766" y="3626556"/>
              <a:ext cx="423350" cy="603360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95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40298"/>
            <a:ext cx="4933950" cy="517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896" y="4077072"/>
            <a:ext cx="4909104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292080" y="260648"/>
            <a:ext cx="338437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An example </a:t>
            </a:r>
            <a:r>
              <a:rPr lang="en-US" altLang="zh-CN" sz="2800" dirty="0" err="1">
                <a:solidFill>
                  <a:srgbClr val="FF0000"/>
                </a:solidFill>
              </a:rPr>
              <a:t>rowkey</a:t>
            </a:r>
            <a:r>
              <a:rPr lang="en-US" altLang="zh-CN" sz="2800" dirty="0">
                <a:solidFill>
                  <a:srgbClr val="FF0000"/>
                </a:solidFill>
              </a:rPr>
              <a:t>,</a:t>
            </a:r>
          </a:p>
          <a:p>
            <a:r>
              <a:rPr lang="en-US" altLang="zh-CN" sz="2800" dirty="0">
                <a:solidFill>
                  <a:srgbClr val="FF0000"/>
                </a:solidFill>
              </a:rPr>
              <a:t>column qualifier</a:t>
            </a:r>
            <a:r>
              <a:rPr lang="en-US" altLang="zh-CN" sz="2800" dirty="0"/>
              <a:t>, and </a:t>
            </a:r>
            <a:r>
              <a:rPr lang="en-US" altLang="zh-CN" sz="2800" b="1" dirty="0"/>
              <a:t>cell value </a:t>
            </a:r>
            <a:r>
              <a:rPr lang="en-US" altLang="zh-CN" sz="2800" dirty="0"/>
              <a:t>storing</a:t>
            </a:r>
          </a:p>
          <a:p>
            <a:r>
              <a:rPr lang="en-US" altLang="zh-CN" sz="2800" dirty="0"/>
              <a:t>476 </a:t>
            </a:r>
            <a:r>
              <a:rPr lang="en-US" altLang="zh-CN" sz="2800" b="1" dirty="0" err="1">
                <a:solidFill>
                  <a:srgbClr val="FF0000"/>
                </a:solidFill>
              </a:rPr>
              <a:t>mysql.bytes_sent</a:t>
            </a:r>
            <a:r>
              <a:rPr lang="en-US" altLang="zh-CN" sz="2800" dirty="0"/>
              <a:t> at</a:t>
            </a:r>
          </a:p>
          <a:p>
            <a:r>
              <a:rPr lang="en-US" altLang="zh-CN" sz="2800" dirty="0"/>
              <a:t>1292148123 seconds in the </a:t>
            </a:r>
            <a:r>
              <a:rPr lang="en-US" altLang="zh-CN" sz="2800" dirty="0" err="1"/>
              <a:t>tsdb</a:t>
            </a:r>
            <a:endParaRPr lang="en-US" altLang="zh-CN" sz="2800" dirty="0"/>
          </a:p>
          <a:p>
            <a:r>
              <a:rPr lang="en-US" altLang="zh-CN" sz="2800" dirty="0"/>
              <a:t>table.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6218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 architecture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480" y="1700808"/>
            <a:ext cx="4638675" cy="453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520" y="1916832"/>
            <a:ext cx="3384376" cy="2766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dirty="0" smtClean="0"/>
              <a:t>Data collection</a:t>
            </a:r>
          </a:p>
          <a:p>
            <a:pPr>
              <a:lnSpc>
                <a:spcPct val="150000"/>
              </a:lnSpc>
            </a:pPr>
            <a:r>
              <a:rPr lang="en-US" altLang="zh-CN" sz="4000" dirty="0" smtClean="0"/>
              <a:t>Data storage</a:t>
            </a:r>
          </a:p>
          <a:p>
            <a:pPr>
              <a:lnSpc>
                <a:spcPct val="150000"/>
              </a:lnSpc>
            </a:pPr>
            <a:r>
              <a:rPr lang="en-US" altLang="zh-CN" sz="4000" dirty="0"/>
              <a:t>S</a:t>
            </a:r>
            <a:r>
              <a:rPr lang="en-US" altLang="zh-CN" sz="4000" dirty="0" smtClean="0"/>
              <a:t>erving </a:t>
            </a:r>
            <a:r>
              <a:rPr lang="en-US" altLang="zh-CN" sz="4000" dirty="0"/>
              <a:t>queries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33832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60" y="116632"/>
            <a:ext cx="8229600" cy="1143000"/>
          </a:xfrm>
        </p:spPr>
        <p:txBody>
          <a:bodyPr/>
          <a:lstStyle/>
          <a:p>
            <a:r>
              <a:rPr lang="en-US" altLang="zh-CN" dirty="0" err="1"/>
              <a:t>OpenTSDB</a:t>
            </a:r>
            <a:r>
              <a:rPr lang="en-US" altLang="zh-CN" dirty="0"/>
              <a:t> read path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1600200"/>
            <a:ext cx="3240360" cy="4525963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User </a:t>
            </a:r>
            <a:r>
              <a:rPr lang="en-US" altLang="zh-CN" dirty="0"/>
              <a:t>specifies query parameters.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 err="1" smtClean="0">
                <a:solidFill>
                  <a:srgbClr val="FF0000"/>
                </a:solidFill>
              </a:rPr>
              <a:t>tsd</a:t>
            </a:r>
            <a:r>
              <a:rPr lang="en-US" altLang="zh-CN" dirty="0" smtClean="0"/>
              <a:t> </a:t>
            </a:r>
            <a:r>
              <a:rPr lang="en-US" altLang="zh-CN" dirty="0"/>
              <a:t>constructs filter and requests range scan.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 err="1" smtClean="0"/>
              <a:t>HBase</a:t>
            </a:r>
            <a:r>
              <a:rPr lang="en-US" altLang="zh-CN" dirty="0" smtClean="0"/>
              <a:t> </a:t>
            </a:r>
            <a:r>
              <a:rPr lang="en-US" altLang="zh-CN" dirty="0">
                <a:solidFill>
                  <a:srgbClr val="FF0000"/>
                </a:solidFill>
              </a:rPr>
              <a:t>scans key range</a:t>
            </a:r>
            <a:r>
              <a:rPr lang="en-US" altLang="zh-CN" dirty="0"/>
              <a:t>, omitting filtered records, and returns results.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 err="1" smtClean="0"/>
              <a:t>tsd</a:t>
            </a:r>
            <a:r>
              <a:rPr lang="en-US" altLang="zh-CN" dirty="0" smtClean="0"/>
              <a:t> </a:t>
            </a:r>
            <a:r>
              <a:rPr lang="en-US" altLang="zh-CN" dirty="0"/>
              <a:t>renders time series.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760" y="1916832"/>
            <a:ext cx="5113661" cy="4250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853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6130"/>
          </a:xfrm>
        </p:spPr>
        <p:txBody>
          <a:bodyPr/>
          <a:lstStyle/>
          <a:p>
            <a:r>
              <a:rPr lang="en-US" altLang="zh-CN" dirty="0" err="1"/>
              <a:t>OpenTSDB</a:t>
            </a:r>
            <a:r>
              <a:rPr lang="en-US" altLang="zh-CN" dirty="0"/>
              <a:t> write path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1556792"/>
            <a:ext cx="3168352" cy="4525963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1 Hosts report measurements to </a:t>
            </a:r>
            <a:r>
              <a:rPr lang="en-US" altLang="zh-CN" dirty="0">
                <a:solidFill>
                  <a:srgbClr val="FF0000"/>
                </a:solidFill>
              </a:rPr>
              <a:t>local </a:t>
            </a:r>
            <a:r>
              <a:rPr lang="en-US" altLang="zh-CN" dirty="0" err="1">
                <a:solidFill>
                  <a:srgbClr val="FF0000"/>
                </a:solidFill>
              </a:rPr>
              <a:t>collectd</a:t>
            </a:r>
            <a:r>
              <a:rPr lang="en-US" altLang="zh-CN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 err="1" smtClean="0">
                <a:solidFill>
                  <a:srgbClr val="FF0000"/>
                </a:solidFill>
              </a:rPr>
              <a:t>collectd</a:t>
            </a:r>
            <a:r>
              <a:rPr lang="en-US" altLang="zh-CN" dirty="0" smtClean="0"/>
              <a:t> </a:t>
            </a:r>
            <a:r>
              <a:rPr lang="en-US" altLang="zh-CN" dirty="0"/>
              <a:t>sends measurements to remote </a:t>
            </a:r>
            <a:r>
              <a:rPr lang="en-US" altLang="zh-CN" dirty="0" err="1"/>
              <a:t>tsd</a:t>
            </a:r>
            <a:r>
              <a:rPr lang="en-US" altLang="zh-CN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 err="1" smtClean="0">
                <a:solidFill>
                  <a:srgbClr val="FF0000"/>
                </a:solidFill>
              </a:rPr>
              <a:t>tsd</a:t>
            </a:r>
            <a:r>
              <a:rPr lang="en-US" altLang="zh-CN" dirty="0" smtClean="0"/>
              <a:t> </a:t>
            </a:r>
            <a:r>
              <a:rPr lang="en-US" altLang="zh-CN" dirty="0"/>
              <a:t>constructs record and puts data to </a:t>
            </a:r>
            <a:r>
              <a:rPr lang="en-US" altLang="zh-CN" dirty="0" err="1"/>
              <a:t>HBase</a:t>
            </a:r>
            <a:r>
              <a:rPr lang="en-US" altLang="zh-CN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 err="1" smtClean="0">
                <a:solidFill>
                  <a:srgbClr val="FF0000"/>
                </a:solidFill>
              </a:rPr>
              <a:t>HBase</a:t>
            </a:r>
            <a:r>
              <a:rPr lang="en-US" altLang="zh-CN" dirty="0" smtClean="0"/>
              <a:t> </a:t>
            </a:r>
            <a:r>
              <a:rPr lang="en-US" altLang="zh-CN" dirty="0"/>
              <a:t>stores data and acknowledges put request.</a:t>
            </a:r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571" y="1988840"/>
            <a:ext cx="5957429" cy="4529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589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Scaling GIS on </a:t>
            </a:r>
            <a:r>
              <a:rPr lang="en-US" altLang="zh-CN" dirty="0" err="1"/>
              <a:t>HBase</a:t>
            </a:r>
            <a:endParaRPr lang="zh-CN" alt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904" y="1600200"/>
            <a:ext cx="5218191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58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Designing a spatial index</a:t>
            </a:r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36" y="1988840"/>
            <a:ext cx="8546776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070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Find the </a:t>
            </a:r>
            <a:r>
              <a:rPr lang="en-US" altLang="zh-CN" dirty="0" err="1"/>
              <a:t>wifi</a:t>
            </a:r>
            <a:endParaRPr lang="zh-CN" alt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556792"/>
            <a:ext cx="5180843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9512" y="1484784"/>
            <a:ext cx="298001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design of the </a:t>
            </a:r>
            <a:r>
              <a:rPr lang="en-US" altLang="zh-CN" sz="2800" dirty="0" err="1">
                <a:solidFill>
                  <a:srgbClr val="FF0000"/>
                </a:solidFill>
              </a:rPr>
              <a:t>rowkey</a:t>
            </a:r>
            <a:r>
              <a:rPr lang="en-US" altLang="zh-CN" sz="2800" dirty="0"/>
              <a:t> is the single most important </a:t>
            </a:r>
            <a:r>
              <a:rPr lang="en-US" altLang="zh-CN" sz="2800" dirty="0" smtClean="0"/>
              <a:t>thing</a:t>
            </a:r>
          </a:p>
          <a:p>
            <a:endParaRPr lang="en-US" altLang="zh-CN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concatenating X- and Y-axis values as the </a:t>
            </a:r>
            <a:r>
              <a:rPr lang="en-US" altLang="zh-CN" sz="2800" dirty="0" err="1">
                <a:solidFill>
                  <a:srgbClr val="FF0000"/>
                </a:solidFill>
              </a:rPr>
              <a:t>rowkey</a:t>
            </a:r>
            <a:r>
              <a:rPr lang="en-US" altLang="zh-CN" sz="2800" dirty="0"/>
              <a:t>??</a:t>
            </a:r>
          </a:p>
          <a:p>
            <a:endParaRPr lang="en-US" altLang="zh-CN" sz="2800" dirty="0"/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9071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A naïve approach to spatial schema design: concatenated axes values.</a:t>
            </a:r>
            <a:endParaRPr lang="zh-CN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628800"/>
            <a:ext cx="5213909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640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37532"/>
          </a:xfrm>
        </p:spPr>
        <p:txBody>
          <a:bodyPr/>
          <a:lstStyle/>
          <a:p>
            <a:r>
              <a:rPr lang="en-US" altLang="zh-CN" dirty="0" err="1"/>
              <a:t>geohash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34239"/>
            <a:ext cx="8229600" cy="2404864"/>
          </a:xfrm>
        </p:spPr>
        <p:txBody>
          <a:bodyPr/>
          <a:lstStyle/>
          <a:p>
            <a:r>
              <a:rPr lang="en-US" altLang="zh-CN" dirty="0"/>
              <a:t>a function that turns some number of values into a single value</a:t>
            </a:r>
            <a:r>
              <a:rPr lang="en-US" altLang="zh-CN" dirty="0" smtClean="0"/>
              <a:t>.</a:t>
            </a:r>
          </a:p>
          <a:p>
            <a:r>
              <a:rPr lang="en-US" altLang="zh-CN" dirty="0"/>
              <a:t>The </a:t>
            </a:r>
            <a:r>
              <a:rPr lang="en-US" altLang="zh-CN" dirty="0" smtClean="0"/>
              <a:t>longitude dimension ~ [-</a:t>
            </a:r>
            <a:r>
              <a:rPr lang="en-US" altLang="zh-CN" dirty="0"/>
              <a:t>180.0, 180.0</a:t>
            </a:r>
            <a:r>
              <a:rPr lang="en-US" altLang="zh-CN" dirty="0" smtClean="0"/>
              <a:t>]</a:t>
            </a:r>
          </a:p>
          <a:p>
            <a:r>
              <a:rPr lang="en-US" altLang="zh-CN" dirty="0" smtClean="0"/>
              <a:t>The latitude dimension ~ [-</a:t>
            </a:r>
            <a:r>
              <a:rPr lang="en-US" altLang="zh-CN" dirty="0"/>
              <a:t>90.0, 90.0</a:t>
            </a:r>
            <a:r>
              <a:rPr lang="en-US" altLang="zh-CN" dirty="0" smtClean="0"/>
              <a:t>]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11560" y="4005064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For example, the coordinate pair 57.64911,10.40744 (near the tip of the peninsula of Jutland, Denmark) produces a slightly shorter hash of u4pruydqqvj.</a:t>
            </a:r>
            <a:endParaRPr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83" y="4987421"/>
            <a:ext cx="7743825" cy="174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45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Truncating a </a:t>
            </a:r>
            <a:r>
              <a:rPr lang="en-US" altLang="zh-CN" dirty="0" err="1" smtClean="0"/>
              <a:t>geohash</a:t>
            </a:r>
            <a:endParaRPr lang="zh-CN" alt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051" y="1484784"/>
            <a:ext cx="5189106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7" y="5301208"/>
            <a:ext cx="68103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9512" y="1484784"/>
            <a:ext cx="331236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By dropping characters from the end of a </a:t>
            </a:r>
            <a:r>
              <a:rPr lang="en-US" altLang="zh-CN" sz="2800" dirty="0" err="1"/>
              <a:t>geohash</a:t>
            </a:r>
            <a:r>
              <a:rPr lang="en-US" altLang="zh-CN" sz="2800" dirty="0"/>
              <a:t>, you drop</a:t>
            </a:r>
          </a:p>
          <a:p>
            <a:r>
              <a:rPr lang="en-US" altLang="zh-CN" sz="2800" dirty="0"/>
              <a:t>precision from the space that hash represents.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9029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smtClean="0"/>
              <a:t>Zookeeper: Part of Hadoop’s Ecosystem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10767"/>
            <a:ext cx="8229600" cy="2376265"/>
          </a:xfrm>
        </p:spPr>
        <p:txBody>
          <a:bodyPr>
            <a:normAutofit fontScale="92500"/>
          </a:bodyPr>
          <a:lstStyle/>
          <a:p>
            <a:r>
              <a:rPr lang="en-US" altLang="zh-CN" dirty="0"/>
              <a:t>A highly available, scalable, distributed, configuration, consensus, group membership, leader election, naming, and coordination </a:t>
            </a:r>
            <a:r>
              <a:rPr lang="en-US" altLang="zh-CN" dirty="0" smtClean="0"/>
              <a:t>service</a:t>
            </a:r>
          </a:p>
          <a:p>
            <a:r>
              <a:rPr lang="en-US" altLang="zh-CN" dirty="0"/>
              <a:t>modeled after Google’s Chubby</a:t>
            </a:r>
          </a:p>
          <a:p>
            <a:endParaRPr lang="zh-CN" altLang="en-US" dirty="0"/>
          </a:p>
        </p:txBody>
      </p:sp>
      <p:sp>
        <p:nvSpPr>
          <p:cNvPr id="4" name="AutoShape 1"/>
          <p:cNvSpPr>
            <a:spLocks noChangeArrowheads="1"/>
          </p:cNvSpPr>
          <p:nvPr/>
        </p:nvSpPr>
        <p:spPr bwMode="auto">
          <a:xfrm>
            <a:off x="865312" y="3861048"/>
            <a:ext cx="7315200" cy="1600200"/>
          </a:xfrm>
          <a:prstGeom prst="roundRect">
            <a:avLst>
              <a:gd name="adj" fmla="val 11491"/>
            </a:avLst>
          </a:prstGeom>
          <a:solidFill>
            <a:srgbClr val="47B8B8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5pPr>
            <a:lvl6pPr marL="1536700" indent="-2159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6pPr>
            <a:lvl7pPr marL="1993900" indent="-2159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7pPr>
            <a:lvl8pPr marL="2451100" indent="-2159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8pPr>
            <a:lvl9pPr marL="2908300" indent="-2159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 dirty="0" err="1">
                <a:ea typeface="宋体" charset="-122"/>
              </a:rPr>
              <a:t>ZooKeeper</a:t>
            </a:r>
            <a:r>
              <a:rPr lang="en-GB" altLang="zh-CN" dirty="0">
                <a:ea typeface="宋体" charset="-122"/>
              </a:rPr>
              <a:t> Service</a:t>
            </a:r>
          </a:p>
          <a:p>
            <a:pPr algn="ctr">
              <a:lnSpc>
                <a:spcPct val="97000"/>
              </a:lnSpc>
            </a:pPr>
            <a:endParaRPr lang="en-GB" altLang="zh-CN" dirty="0">
              <a:ea typeface="宋体" charset="-122"/>
            </a:endParaRPr>
          </a:p>
          <a:p>
            <a:pPr algn="ctr">
              <a:lnSpc>
                <a:spcPct val="97000"/>
              </a:lnSpc>
            </a:pPr>
            <a:endParaRPr lang="en-GB" altLang="zh-CN" dirty="0">
              <a:ea typeface="宋体" charset="-122"/>
            </a:endParaRPr>
          </a:p>
          <a:p>
            <a:pPr algn="ctr">
              <a:lnSpc>
                <a:spcPct val="97000"/>
              </a:lnSpc>
            </a:pPr>
            <a:endParaRPr lang="en-GB" altLang="zh-CN" dirty="0">
              <a:ea typeface="宋体" charset="-122"/>
            </a:endParaRPr>
          </a:p>
          <a:p>
            <a:pPr algn="ctr">
              <a:lnSpc>
                <a:spcPct val="97000"/>
              </a:lnSpc>
            </a:pPr>
            <a:endParaRPr lang="en-GB" altLang="zh-CN" dirty="0">
              <a:ea typeface="宋体" charset="-122"/>
            </a:endParaRPr>
          </a:p>
          <a:p>
            <a:pPr algn="ctr">
              <a:lnSpc>
                <a:spcPct val="97000"/>
              </a:lnSpc>
            </a:pPr>
            <a:endParaRPr lang="en-GB" altLang="zh-CN" dirty="0">
              <a:ea typeface="宋体" charset="-122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322512" y="4546848"/>
            <a:ext cx="914400" cy="457200"/>
          </a:xfrm>
          <a:prstGeom prst="rect">
            <a:avLst/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5pPr>
            <a:lvl6pPr marL="1536700" indent="-2159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6pPr>
            <a:lvl7pPr marL="1993900" indent="-2159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7pPr>
            <a:lvl8pPr marL="2451100" indent="-2159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8pPr>
            <a:lvl9pPr marL="2908300" indent="-2159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>
                <a:ea typeface="宋体" charset="-122"/>
              </a:rPr>
              <a:t>Server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322512" y="4546848"/>
            <a:ext cx="914400" cy="457200"/>
          </a:xfrm>
          <a:prstGeom prst="rect">
            <a:avLst/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5pPr>
            <a:lvl6pPr marL="1536700" indent="-2159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6pPr>
            <a:lvl7pPr marL="1993900" indent="-2159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7pPr>
            <a:lvl8pPr marL="2451100" indent="-2159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8pPr>
            <a:lvl9pPr marL="2908300" indent="-2159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>
                <a:ea typeface="宋体" charset="-122"/>
              </a:rPr>
              <a:t>Server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808912" y="4546848"/>
            <a:ext cx="914400" cy="457200"/>
          </a:xfrm>
          <a:prstGeom prst="rect">
            <a:avLst/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5pPr>
            <a:lvl6pPr marL="1536700" indent="-2159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6pPr>
            <a:lvl7pPr marL="1993900" indent="-2159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7pPr>
            <a:lvl8pPr marL="2451100" indent="-2159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8pPr>
            <a:lvl9pPr marL="2908300" indent="-2159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>
                <a:ea typeface="宋体" charset="-122"/>
              </a:rPr>
              <a:t>Server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5437312" y="4546848"/>
            <a:ext cx="914400" cy="457200"/>
          </a:xfrm>
          <a:prstGeom prst="rect">
            <a:avLst/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5pPr>
            <a:lvl6pPr marL="1536700" indent="-2159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6pPr>
            <a:lvl7pPr marL="1993900" indent="-2159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7pPr>
            <a:lvl8pPr marL="2451100" indent="-2159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8pPr>
            <a:lvl9pPr marL="2908300" indent="-2159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>
                <a:ea typeface="宋体" charset="-122"/>
              </a:rPr>
              <a:t>Server</a:t>
            </a: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4065712" y="4546848"/>
            <a:ext cx="914400" cy="457200"/>
          </a:xfrm>
          <a:prstGeom prst="rect">
            <a:avLst/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5pPr>
            <a:lvl6pPr marL="1536700" indent="-2159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6pPr>
            <a:lvl7pPr marL="1993900" indent="-2159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7pPr>
            <a:lvl8pPr marL="2451100" indent="-2159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8pPr>
            <a:lvl9pPr marL="2908300" indent="-2159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>
                <a:ea typeface="宋体" charset="-122"/>
              </a:rPr>
              <a:t>Server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2694112" y="4546848"/>
            <a:ext cx="914400" cy="457200"/>
          </a:xfrm>
          <a:prstGeom prst="rect">
            <a:avLst/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5pPr>
            <a:lvl6pPr marL="1536700" indent="-2159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6pPr>
            <a:lvl7pPr marL="1993900" indent="-2159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7pPr>
            <a:lvl8pPr marL="2451100" indent="-2159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8pPr>
            <a:lvl9pPr marL="2908300" indent="-2159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>
                <a:ea typeface="宋体" charset="-122"/>
              </a:rPr>
              <a:t>Server</a:t>
            </a:r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3837112" y="4318248"/>
            <a:ext cx="914400" cy="228600"/>
          </a:xfrm>
          <a:prstGeom prst="wedgeRectCallout">
            <a:avLst>
              <a:gd name="adj1" fmla="val -3486"/>
              <a:gd name="adj2" fmla="val 129241"/>
            </a:avLst>
          </a:prstGeom>
          <a:solidFill>
            <a:srgbClr val="800000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5pPr>
            <a:lvl6pPr marL="1536700" indent="-2159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6pPr>
            <a:lvl7pPr marL="1993900" indent="-2159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7pPr>
            <a:lvl8pPr marL="2451100" indent="-2159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8pPr>
            <a:lvl9pPr marL="2908300" indent="-2159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 sz="1400">
                <a:ea typeface="宋体" charset="-122"/>
              </a:rPr>
              <a:t>Leader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179512" y="6147048"/>
            <a:ext cx="914400" cy="457200"/>
          </a:xfrm>
          <a:prstGeom prst="rect">
            <a:avLst/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5pPr>
            <a:lvl6pPr marL="1536700" indent="-2159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6pPr>
            <a:lvl7pPr marL="1993900" indent="-2159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7pPr>
            <a:lvl8pPr marL="2451100" indent="-2159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8pPr>
            <a:lvl9pPr marL="2908300" indent="-2159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>
                <a:ea typeface="宋体" charset="-122"/>
              </a:rPr>
              <a:t>Client</a:t>
            </a:r>
          </a:p>
        </p:txBody>
      </p:sp>
      <p:sp>
        <p:nvSpPr>
          <p:cNvPr id="13" name="Rectangle 15"/>
          <p:cNvSpPr>
            <a:spLocks noChangeArrowheads="1"/>
          </p:cNvSpPr>
          <p:nvPr/>
        </p:nvSpPr>
        <p:spPr bwMode="auto">
          <a:xfrm>
            <a:off x="8180512" y="6147048"/>
            <a:ext cx="914400" cy="457200"/>
          </a:xfrm>
          <a:prstGeom prst="rect">
            <a:avLst/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5pPr>
            <a:lvl6pPr marL="1536700" indent="-2159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6pPr>
            <a:lvl7pPr marL="1993900" indent="-2159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7pPr>
            <a:lvl8pPr marL="2451100" indent="-2159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8pPr>
            <a:lvl9pPr marL="2908300" indent="-2159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>
                <a:ea typeface="宋体" charset="-122"/>
              </a:rPr>
              <a:t>Client</a:t>
            </a:r>
          </a:p>
        </p:txBody>
      </p:sp>
      <p:sp>
        <p:nvSpPr>
          <p:cNvPr id="14" name="Rectangle 16"/>
          <p:cNvSpPr>
            <a:spLocks noChangeArrowheads="1"/>
          </p:cNvSpPr>
          <p:nvPr/>
        </p:nvSpPr>
        <p:spPr bwMode="auto">
          <a:xfrm>
            <a:off x="7037512" y="6147048"/>
            <a:ext cx="914400" cy="457200"/>
          </a:xfrm>
          <a:prstGeom prst="rect">
            <a:avLst/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5pPr>
            <a:lvl6pPr marL="1536700" indent="-2159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6pPr>
            <a:lvl7pPr marL="1993900" indent="-2159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7pPr>
            <a:lvl8pPr marL="2451100" indent="-2159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8pPr>
            <a:lvl9pPr marL="2908300" indent="-2159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>
                <a:ea typeface="宋体" charset="-122"/>
              </a:rPr>
              <a:t>Client</a:t>
            </a:r>
          </a:p>
        </p:txBody>
      </p:sp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5894512" y="6147048"/>
            <a:ext cx="914400" cy="457200"/>
          </a:xfrm>
          <a:prstGeom prst="rect">
            <a:avLst/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5pPr>
            <a:lvl6pPr marL="1536700" indent="-2159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6pPr>
            <a:lvl7pPr marL="1993900" indent="-2159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7pPr>
            <a:lvl8pPr marL="2451100" indent="-2159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8pPr>
            <a:lvl9pPr marL="2908300" indent="-2159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>
                <a:ea typeface="宋体" charset="-122"/>
              </a:rPr>
              <a:t>Client</a:t>
            </a:r>
          </a:p>
        </p:txBody>
      </p:sp>
      <p:sp>
        <p:nvSpPr>
          <p:cNvPr id="16" name="Rectangle 18"/>
          <p:cNvSpPr>
            <a:spLocks noChangeArrowheads="1"/>
          </p:cNvSpPr>
          <p:nvPr/>
        </p:nvSpPr>
        <p:spPr bwMode="auto">
          <a:xfrm>
            <a:off x="4751512" y="6147048"/>
            <a:ext cx="914400" cy="457200"/>
          </a:xfrm>
          <a:prstGeom prst="rect">
            <a:avLst/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5pPr>
            <a:lvl6pPr marL="1536700" indent="-2159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6pPr>
            <a:lvl7pPr marL="1993900" indent="-2159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7pPr>
            <a:lvl8pPr marL="2451100" indent="-2159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8pPr>
            <a:lvl9pPr marL="2908300" indent="-2159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>
                <a:ea typeface="宋体" charset="-122"/>
              </a:rPr>
              <a:t>Client</a:t>
            </a:r>
          </a:p>
        </p:txBody>
      </p:sp>
      <p:sp>
        <p:nvSpPr>
          <p:cNvPr id="17" name="Rectangle 19"/>
          <p:cNvSpPr>
            <a:spLocks noChangeArrowheads="1"/>
          </p:cNvSpPr>
          <p:nvPr/>
        </p:nvSpPr>
        <p:spPr bwMode="auto">
          <a:xfrm>
            <a:off x="1322512" y="6147048"/>
            <a:ext cx="914400" cy="457200"/>
          </a:xfrm>
          <a:prstGeom prst="rect">
            <a:avLst/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5pPr>
            <a:lvl6pPr marL="1536700" indent="-2159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6pPr>
            <a:lvl7pPr marL="1993900" indent="-2159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7pPr>
            <a:lvl8pPr marL="2451100" indent="-2159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8pPr>
            <a:lvl9pPr marL="2908300" indent="-2159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>
                <a:ea typeface="宋体" charset="-122"/>
              </a:rPr>
              <a:t>Client</a:t>
            </a:r>
          </a:p>
        </p:txBody>
      </p:sp>
      <p:sp>
        <p:nvSpPr>
          <p:cNvPr id="18" name="Rectangle 20"/>
          <p:cNvSpPr>
            <a:spLocks noChangeArrowheads="1"/>
          </p:cNvSpPr>
          <p:nvPr/>
        </p:nvSpPr>
        <p:spPr bwMode="auto">
          <a:xfrm>
            <a:off x="3608512" y="6147048"/>
            <a:ext cx="914400" cy="457200"/>
          </a:xfrm>
          <a:prstGeom prst="rect">
            <a:avLst/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5pPr>
            <a:lvl6pPr marL="1536700" indent="-2159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6pPr>
            <a:lvl7pPr marL="1993900" indent="-2159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7pPr>
            <a:lvl8pPr marL="2451100" indent="-2159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8pPr>
            <a:lvl9pPr marL="2908300" indent="-2159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>
                <a:ea typeface="宋体" charset="-122"/>
              </a:rPr>
              <a:t>Client</a:t>
            </a:r>
          </a:p>
        </p:txBody>
      </p:sp>
      <p:sp>
        <p:nvSpPr>
          <p:cNvPr id="19" name="Rectangle 21"/>
          <p:cNvSpPr>
            <a:spLocks noChangeArrowheads="1"/>
          </p:cNvSpPr>
          <p:nvPr/>
        </p:nvSpPr>
        <p:spPr bwMode="auto">
          <a:xfrm>
            <a:off x="2465512" y="6147048"/>
            <a:ext cx="914400" cy="457200"/>
          </a:xfrm>
          <a:prstGeom prst="rect">
            <a:avLst/>
          </a:prstGeom>
          <a:solidFill>
            <a:srgbClr val="99CCFF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5pPr>
            <a:lvl6pPr marL="1536700" indent="-2159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6pPr>
            <a:lvl7pPr marL="1993900" indent="-2159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7pPr>
            <a:lvl8pPr marL="2451100" indent="-2159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8pPr>
            <a:lvl9pPr marL="2908300" indent="-215900" defTabSz="45720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tabLst>
                <a:tab pos="723900" algn="l"/>
              </a:tabLst>
              <a:defRPr>
                <a:solidFill>
                  <a:srgbClr val="000000"/>
                </a:solidFill>
                <a:latin typeface="DejaVu Sans" pitchFamily="16" charset="0"/>
              </a:defRPr>
            </a:lvl9pPr>
          </a:lstStyle>
          <a:p>
            <a:pPr algn="ctr">
              <a:lnSpc>
                <a:spcPct val="98000"/>
              </a:lnSpc>
            </a:pPr>
            <a:r>
              <a:rPr lang="en-GB" altLang="zh-CN">
                <a:ea typeface="宋体" charset="-122"/>
              </a:rPr>
              <a:t>Client</a:t>
            </a:r>
          </a:p>
        </p:txBody>
      </p:sp>
      <p:cxnSp>
        <p:nvCxnSpPr>
          <p:cNvPr id="20" name="AutoShape 22"/>
          <p:cNvCxnSpPr>
            <a:cxnSpLocks noChangeShapeType="1"/>
            <a:stCxn id="12" idx="0"/>
            <a:endCxn id="6" idx="2"/>
          </p:cNvCxnSpPr>
          <p:nvPr/>
        </p:nvCxnSpPr>
        <p:spPr bwMode="auto">
          <a:xfrm flipV="1">
            <a:off x="636712" y="5004048"/>
            <a:ext cx="1143000" cy="114300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1" name="AutoShape 23"/>
          <p:cNvCxnSpPr>
            <a:cxnSpLocks noChangeShapeType="1"/>
            <a:stCxn id="17" idx="0"/>
            <a:endCxn id="6" idx="2"/>
          </p:cNvCxnSpPr>
          <p:nvPr/>
        </p:nvCxnSpPr>
        <p:spPr bwMode="auto">
          <a:xfrm flipV="1">
            <a:off x="1779712" y="5004048"/>
            <a:ext cx="1588" cy="114300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2" name="AutoShape 24"/>
          <p:cNvCxnSpPr>
            <a:cxnSpLocks noChangeShapeType="1"/>
            <a:stCxn id="19" idx="0"/>
            <a:endCxn id="6" idx="2"/>
          </p:cNvCxnSpPr>
          <p:nvPr/>
        </p:nvCxnSpPr>
        <p:spPr bwMode="auto">
          <a:xfrm flipH="1" flipV="1">
            <a:off x="1779712" y="5004048"/>
            <a:ext cx="1143000" cy="114300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3" name="AutoShape 25"/>
          <p:cNvCxnSpPr>
            <a:cxnSpLocks noChangeShapeType="1"/>
            <a:stCxn id="18" idx="0"/>
            <a:endCxn id="10" idx="2"/>
          </p:cNvCxnSpPr>
          <p:nvPr/>
        </p:nvCxnSpPr>
        <p:spPr bwMode="auto">
          <a:xfrm flipH="1" flipV="1">
            <a:off x="3151312" y="5004048"/>
            <a:ext cx="914400" cy="1143000"/>
          </a:xfrm>
          <a:prstGeom prst="curvedConnector3">
            <a:avLst>
              <a:gd name="adj1" fmla="val 74653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4" name="AutoShape 26"/>
          <p:cNvCxnSpPr>
            <a:cxnSpLocks noChangeShapeType="1"/>
            <a:stCxn id="16" idx="0"/>
            <a:endCxn id="8" idx="2"/>
          </p:cNvCxnSpPr>
          <p:nvPr/>
        </p:nvCxnSpPr>
        <p:spPr bwMode="auto">
          <a:xfrm flipV="1">
            <a:off x="5208712" y="5004048"/>
            <a:ext cx="685800" cy="114300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5" name="AutoShape 27"/>
          <p:cNvCxnSpPr>
            <a:cxnSpLocks noChangeShapeType="1"/>
            <a:stCxn id="15" idx="0"/>
            <a:endCxn id="8" idx="2"/>
          </p:cNvCxnSpPr>
          <p:nvPr/>
        </p:nvCxnSpPr>
        <p:spPr bwMode="auto">
          <a:xfrm flipH="1" flipV="1">
            <a:off x="5894512" y="5004048"/>
            <a:ext cx="457200" cy="114300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6" name="AutoShape 28"/>
          <p:cNvCxnSpPr>
            <a:cxnSpLocks noChangeShapeType="1"/>
            <a:stCxn id="14" idx="0"/>
            <a:endCxn id="7" idx="2"/>
          </p:cNvCxnSpPr>
          <p:nvPr/>
        </p:nvCxnSpPr>
        <p:spPr bwMode="auto">
          <a:xfrm flipH="1" flipV="1">
            <a:off x="7266112" y="5004048"/>
            <a:ext cx="228600" cy="114300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7" name="AutoShape 29"/>
          <p:cNvCxnSpPr>
            <a:cxnSpLocks noChangeShapeType="1"/>
            <a:stCxn id="13" idx="0"/>
            <a:endCxn id="7" idx="2"/>
          </p:cNvCxnSpPr>
          <p:nvPr/>
        </p:nvCxnSpPr>
        <p:spPr bwMode="auto">
          <a:xfrm flipH="1" flipV="1">
            <a:off x="7266112" y="5004048"/>
            <a:ext cx="1371600" cy="1143000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28" name="AutoShape 32"/>
          <p:cNvCxnSpPr>
            <a:cxnSpLocks noChangeShapeType="1"/>
            <a:stCxn id="6" idx="2"/>
            <a:endCxn id="9" idx="2"/>
          </p:cNvCxnSpPr>
          <p:nvPr/>
        </p:nvCxnSpPr>
        <p:spPr bwMode="auto">
          <a:xfrm rot="16200000" flipH="1">
            <a:off x="3150518" y="3633242"/>
            <a:ext cx="1588" cy="2743200"/>
          </a:xfrm>
          <a:prstGeom prst="curvedConnector3">
            <a:avLst>
              <a:gd name="adj1" fmla="val 1440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AutoShape 33"/>
          <p:cNvCxnSpPr>
            <a:cxnSpLocks noChangeShapeType="1"/>
            <a:stCxn id="10" idx="2"/>
            <a:endCxn id="9" idx="2"/>
          </p:cNvCxnSpPr>
          <p:nvPr/>
        </p:nvCxnSpPr>
        <p:spPr bwMode="auto">
          <a:xfrm rot="16200000" flipH="1">
            <a:off x="3836318" y="4319042"/>
            <a:ext cx="1588" cy="1371600"/>
          </a:xfrm>
          <a:prstGeom prst="curvedConnector3">
            <a:avLst>
              <a:gd name="adj1" fmla="val 1440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AutoShape 34"/>
          <p:cNvCxnSpPr>
            <a:cxnSpLocks noChangeShapeType="1"/>
            <a:stCxn id="7" idx="2"/>
            <a:endCxn id="9" idx="2"/>
          </p:cNvCxnSpPr>
          <p:nvPr/>
        </p:nvCxnSpPr>
        <p:spPr bwMode="auto">
          <a:xfrm rot="5400000">
            <a:off x="5893718" y="3633242"/>
            <a:ext cx="1588" cy="2743200"/>
          </a:xfrm>
          <a:prstGeom prst="curvedConnector3">
            <a:avLst>
              <a:gd name="adj1" fmla="val 1440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AutoShape 35"/>
          <p:cNvCxnSpPr>
            <a:cxnSpLocks noChangeShapeType="1"/>
            <a:stCxn id="8" idx="2"/>
            <a:endCxn id="9" idx="2"/>
          </p:cNvCxnSpPr>
          <p:nvPr/>
        </p:nvCxnSpPr>
        <p:spPr bwMode="auto">
          <a:xfrm rot="5400000">
            <a:off x="5207918" y="4319042"/>
            <a:ext cx="1588" cy="1371600"/>
          </a:xfrm>
          <a:prstGeom prst="curvedConnector3">
            <a:avLst>
              <a:gd name="adj1" fmla="val 1440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2043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en-US" altLang="zh-CN" dirty="0"/>
              <a:t>Constructing a </a:t>
            </a:r>
            <a:r>
              <a:rPr lang="en-US" altLang="zh-CN" dirty="0" err="1" smtClean="0"/>
              <a:t>geohash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8597" y="4365104"/>
            <a:ext cx="5266928" cy="1761059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The </a:t>
            </a:r>
            <a:r>
              <a:rPr lang="en-US" altLang="zh-CN" dirty="0">
                <a:solidFill>
                  <a:srgbClr val="FF0000"/>
                </a:solidFill>
              </a:rPr>
              <a:t>first </a:t>
            </a:r>
            <a:r>
              <a:rPr lang="en-US" altLang="zh-CN" dirty="0" smtClean="0">
                <a:solidFill>
                  <a:srgbClr val="FF0000"/>
                </a:solidFill>
              </a:rPr>
              <a:t>3 bits </a:t>
            </a:r>
            <a:r>
              <a:rPr lang="en-US" altLang="zh-CN" dirty="0"/>
              <a:t>from longitude and latitude are calculated</a:t>
            </a:r>
          </a:p>
          <a:p>
            <a:r>
              <a:rPr lang="en-US" altLang="zh-CN" dirty="0"/>
              <a:t>and woven to produce a </a:t>
            </a:r>
            <a:r>
              <a:rPr lang="en-US" altLang="zh-CN" dirty="0" err="1"/>
              <a:t>geohash</a:t>
            </a:r>
            <a:r>
              <a:rPr lang="en-US" altLang="zh-CN" dirty="0"/>
              <a:t> of </a:t>
            </a:r>
            <a:r>
              <a:rPr lang="en-US" altLang="zh-CN" dirty="0">
                <a:solidFill>
                  <a:srgbClr val="FF0000"/>
                </a:solidFill>
              </a:rPr>
              <a:t>6-bit precision</a:t>
            </a:r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96742"/>
            <a:ext cx="7704856" cy="2821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077006"/>
            <a:ext cx="2818656" cy="2571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3600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/>
              <a:t>Using the </a:t>
            </a:r>
            <a:r>
              <a:rPr lang="en-US" altLang="zh-CN" sz="3200" dirty="0" err="1"/>
              <a:t>geohash</a:t>
            </a:r>
            <a:r>
              <a:rPr lang="en-US" altLang="zh-CN" sz="3200" dirty="0"/>
              <a:t> as a spatially aware </a:t>
            </a:r>
            <a:r>
              <a:rPr lang="en-US" altLang="zh-CN" sz="3200" dirty="0" err="1"/>
              <a:t>rowkey</a:t>
            </a:r>
            <a:endParaRPr lang="zh-CN" altLang="en-US" sz="32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628800"/>
            <a:ext cx="7667625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213392"/>
            <a:ext cx="1775470" cy="2466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1560" y="4213392"/>
            <a:ext cx="46085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Common Prefix:</a:t>
            </a:r>
          </a:p>
          <a:p>
            <a:r>
              <a:rPr lang="en-US" altLang="zh-CN" sz="2400" b="1" dirty="0" smtClean="0"/>
              <a:t>dr5ru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4924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Implementing the nearest-neighbors query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133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altLang="zh-CN" dirty="0"/>
              <a:t>public Collection&lt;QueryMatch&gt; </a:t>
            </a:r>
            <a:r>
              <a:rPr lang="fr-FR" altLang="zh-CN" dirty="0" smtClean="0"/>
              <a:t>      queryKNN(double </a:t>
            </a:r>
            <a:r>
              <a:rPr lang="fr-FR" altLang="zh-CN" dirty="0"/>
              <a:t>lat, double lon, int n) {</a:t>
            </a:r>
          </a:p>
          <a:p>
            <a:pPr marL="400050" lvl="1" indent="0">
              <a:buNone/>
            </a:pPr>
            <a:r>
              <a:rPr lang="en-US" altLang="zh-CN" dirty="0"/>
              <a:t>1 Construct the target </a:t>
            </a:r>
            <a:r>
              <a:rPr lang="en-US" altLang="zh-CN" dirty="0" err="1">
                <a:solidFill>
                  <a:srgbClr val="FF0000"/>
                </a:solidFill>
              </a:rPr>
              <a:t>GeoHash</a:t>
            </a:r>
            <a:r>
              <a:rPr lang="en-US" altLang="zh-CN" dirty="0"/>
              <a:t>.</a:t>
            </a:r>
          </a:p>
          <a:p>
            <a:pPr marL="400050" lvl="1" indent="0">
              <a:buNone/>
            </a:pPr>
            <a:r>
              <a:rPr lang="en-US" altLang="zh-CN" dirty="0"/>
              <a:t>2 Iterate through it and its </a:t>
            </a:r>
            <a:r>
              <a:rPr lang="en-US" altLang="zh-CN" dirty="0">
                <a:solidFill>
                  <a:srgbClr val="FF0000"/>
                </a:solidFill>
              </a:rPr>
              <a:t>eight neighbors </a:t>
            </a:r>
            <a:r>
              <a:rPr lang="en-US" altLang="zh-CN" dirty="0"/>
              <a:t>to find candidate results</a:t>
            </a:r>
            <a:r>
              <a:rPr lang="en-US" altLang="zh-CN" dirty="0" smtClean="0"/>
              <a:t>.</a:t>
            </a:r>
          </a:p>
          <a:p>
            <a:pPr marL="400050" lvl="1" indent="0">
              <a:buNone/>
            </a:pPr>
            <a:r>
              <a:rPr lang="en-US" altLang="zh-CN" dirty="0"/>
              <a:t>3 Rank and limit the results of the </a:t>
            </a:r>
            <a:r>
              <a:rPr lang="en-US" altLang="zh-CN" dirty="0">
                <a:solidFill>
                  <a:srgbClr val="FF0000"/>
                </a:solidFill>
              </a:rPr>
              <a:t>nine scans </a:t>
            </a:r>
            <a:r>
              <a:rPr lang="en-US" altLang="zh-CN" dirty="0"/>
              <a:t>to compute the final n results</a:t>
            </a:r>
          </a:p>
          <a:p>
            <a:pPr marL="400050" lvl="1" indent="0">
              <a:buNone/>
            </a:pPr>
            <a:r>
              <a:rPr lang="en-US" altLang="zh-CN" dirty="0"/>
              <a:t>returned to the caller</a:t>
            </a:r>
          </a:p>
          <a:p>
            <a:pPr marL="0" indent="0">
              <a:buNone/>
            </a:pPr>
            <a:r>
              <a:rPr lang="fr-FR" altLang="zh-CN" dirty="0" smtClean="0"/>
              <a:t>}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929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Prefix matches with </a:t>
            </a:r>
            <a:r>
              <a:rPr lang="en-US" altLang="zh-CN" dirty="0" err="1"/>
              <a:t>geohash</a:t>
            </a:r>
            <a:r>
              <a:rPr lang="en-US" altLang="zh-CN" dirty="0"/>
              <a:t> overlay</a:t>
            </a:r>
            <a:endParaRPr lang="zh-CN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628800"/>
            <a:ext cx="521013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634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412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Implementing the nearest-neighbors query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484784"/>
            <a:ext cx="3672408" cy="4968552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CN" sz="3300" b="1" dirty="0" err="1"/>
              <a:t>takeN</a:t>
            </a:r>
            <a:r>
              <a:rPr lang="en-US" altLang="zh-CN" dirty="0"/>
              <a:t>(origin, </a:t>
            </a:r>
            <a:r>
              <a:rPr lang="en-US" altLang="zh-CN" b="1" dirty="0">
                <a:solidFill>
                  <a:srgbClr val="FF0000"/>
                </a:solidFill>
              </a:rPr>
              <a:t>prefix</a:t>
            </a:r>
            <a:r>
              <a:rPr lang="en-US" altLang="zh-CN" dirty="0"/>
              <a:t>, n):</a:t>
            </a:r>
          </a:p>
          <a:p>
            <a:pPr marL="0" indent="0">
              <a:buNone/>
            </a:pPr>
            <a:r>
              <a:rPr lang="en-US" altLang="zh-CN" dirty="0"/>
              <a:t>table = </a:t>
            </a:r>
            <a:r>
              <a:rPr lang="en-US" altLang="zh-CN" dirty="0" err="1"/>
              <a:t>HBase.table</a:t>
            </a:r>
            <a:r>
              <a:rPr lang="en-US" altLang="zh-CN" dirty="0"/>
              <a:t>('</a:t>
            </a:r>
            <a:r>
              <a:rPr lang="en-US" altLang="zh-CN" dirty="0" err="1"/>
              <a:t>wifi</a:t>
            </a:r>
            <a:r>
              <a:rPr lang="en-US" altLang="zh-CN" dirty="0"/>
              <a:t>')</a:t>
            </a:r>
          </a:p>
          <a:p>
            <a:pPr marL="0" indent="0">
              <a:buNone/>
            </a:pPr>
            <a:r>
              <a:rPr lang="en-US" altLang="zh-CN" dirty="0"/>
              <a:t>scanner = </a:t>
            </a:r>
            <a:r>
              <a:rPr lang="en-US" altLang="zh-CN" b="1" dirty="0" err="1">
                <a:solidFill>
                  <a:srgbClr val="FF0000"/>
                </a:solidFill>
              </a:rPr>
              <a:t>table.scan</a:t>
            </a:r>
            <a:r>
              <a:rPr lang="en-US" altLang="zh-CN" dirty="0"/>
              <a:t>(prefix)</a:t>
            </a:r>
          </a:p>
          <a:p>
            <a:pPr marL="0" indent="0">
              <a:buNone/>
            </a:pPr>
            <a:r>
              <a:rPr lang="en-US" altLang="zh-CN" dirty="0"/>
              <a:t>results = []</a:t>
            </a:r>
          </a:p>
          <a:p>
            <a:pPr marL="0" indent="0">
              <a:buNone/>
            </a:pPr>
            <a:r>
              <a:rPr lang="en-US" altLang="zh-CN" dirty="0"/>
              <a:t>for result in scanner:</a:t>
            </a:r>
          </a:p>
          <a:p>
            <a:pPr marL="0" indent="0">
              <a:buNone/>
            </a:pPr>
            <a:r>
              <a:rPr lang="en-US" altLang="zh-CN" dirty="0" smtClean="0"/>
              <a:t>    </a:t>
            </a:r>
            <a:r>
              <a:rPr lang="en-US" altLang="zh-CN" dirty="0" err="1" smtClean="0"/>
              <a:t>results.add</a:t>
            </a:r>
            <a:r>
              <a:rPr lang="en-US" altLang="zh-CN" dirty="0" smtClean="0"/>
              <a:t>(result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r>
              <a:rPr lang="en-US" altLang="zh-CN" dirty="0"/>
              <a:t>comp = </a:t>
            </a:r>
            <a:r>
              <a:rPr lang="en-US" altLang="zh-CN" dirty="0" smtClean="0"/>
              <a:t>  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distance_from</a:t>
            </a:r>
            <a:r>
              <a:rPr lang="en-US" altLang="zh-CN" b="1" dirty="0" smtClean="0">
                <a:solidFill>
                  <a:srgbClr val="FF0000"/>
                </a:solidFill>
              </a:rPr>
              <a:t>(origin</a:t>
            </a:r>
            <a:r>
              <a:rPr lang="en-US" altLang="zh-CN" b="1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CN" dirty="0"/>
              <a:t>results = sort(comp, results)</a:t>
            </a:r>
          </a:p>
          <a:p>
            <a:pPr marL="0" indent="0">
              <a:buNone/>
            </a:pPr>
            <a:r>
              <a:rPr lang="en-US" altLang="zh-CN" dirty="0"/>
              <a:t>return limit(n, results)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83968" y="1484784"/>
            <a:ext cx="4536504" cy="470898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800" b="1" dirty="0" err="1"/>
              <a:t>queryKNN</a:t>
            </a:r>
            <a:r>
              <a:rPr lang="en-US" altLang="zh-CN" sz="2400" dirty="0"/>
              <a:t>(</a:t>
            </a:r>
            <a:r>
              <a:rPr lang="en-US" altLang="zh-CN" sz="2400" dirty="0" err="1"/>
              <a:t>lat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lon</a:t>
            </a:r>
            <a:r>
              <a:rPr lang="en-US" altLang="zh-CN" sz="2400" dirty="0"/>
              <a:t>, n):</a:t>
            </a:r>
          </a:p>
          <a:p>
            <a:r>
              <a:rPr lang="en-US" altLang="zh-CN" sz="2400" dirty="0" smtClean="0"/>
              <a:t>  origin </a:t>
            </a:r>
            <a:r>
              <a:rPr lang="en-US" altLang="zh-CN" sz="2400" dirty="0"/>
              <a:t>= [</a:t>
            </a:r>
            <a:r>
              <a:rPr lang="en-US" altLang="zh-CN" sz="2400" dirty="0" err="1"/>
              <a:t>lat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lon</a:t>
            </a:r>
            <a:r>
              <a:rPr lang="en-US" altLang="zh-CN" sz="2400" dirty="0"/>
              <a:t>]</a:t>
            </a:r>
          </a:p>
          <a:p>
            <a:r>
              <a:rPr lang="en-US" altLang="zh-CN" sz="2400" dirty="0" smtClean="0"/>
              <a:t>  target </a:t>
            </a:r>
            <a:r>
              <a:rPr lang="en-US" altLang="zh-CN" sz="2400" dirty="0"/>
              <a:t>= </a:t>
            </a:r>
            <a:r>
              <a:rPr lang="en-US" altLang="zh-CN" sz="2400" dirty="0" err="1">
                <a:solidFill>
                  <a:srgbClr val="FF0000"/>
                </a:solidFill>
              </a:rPr>
              <a:t>geohash</a:t>
            </a:r>
            <a:r>
              <a:rPr lang="en-US" altLang="zh-CN" sz="2400" dirty="0"/>
              <a:t>(</a:t>
            </a:r>
            <a:r>
              <a:rPr lang="en-US" altLang="zh-CN" sz="2400" dirty="0" err="1"/>
              <a:t>lat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lon</a:t>
            </a:r>
            <a:r>
              <a:rPr lang="en-US" altLang="zh-CN" sz="2400" dirty="0"/>
              <a:t>)</a:t>
            </a:r>
          </a:p>
          <a:p>
            <a:r>
              <a:rPr lang="en-US" altLang="zh-CN" sz="2400" dirty="0" smtClean="0"/>
              <a:t>  results </a:t>
            </a:r>
            <a:r>
              <a:rPr lang="en-US" altLang="zh-CN" sz="2400" dirty="0"/>
              <a:t>= []</a:t>
            </a:r>
          </a:p>
          <a:p>
            <a:r>
              <a:rPr lang="en-US" altLang="zh-CN" sz="2400" dirty="0" smtClean="0"/>
              <a:t>  </a:t>
            </a:r>
            <a:r>
              <a:rPr lang="en-US" altLang="zh-CN" sz="2400" dirty="0" err="1" smtClean="0"/>
              <a:t>results.addAll</a:t>
            </a:r>
            <a:r>
              <a:rPr lang="en-US" altLang="zh-CN" sz="2400" dirty="0" smtClean="0"/>
              <a:t>(</a:t>
            </a:r>
            <a:r>
              <a:rPr lang="en-US" altLang="zh-CN" sz="2800" b="1" dirty="0" err="1" smtClean="0">
                <a:solidFill>
                  <a:srgbClr val="FF0000"/>
                </a:solidFill>
              </a:rPr>
              <a:t>takeN</a:t>
            </a:r>
            <a:r>
              <a:rPr lang="en-US" altLang="zh-CN" sz="2400" dirty="0" smtClean="0"/>
              <a:t>(origin</a:t>
            </a:r>
            <a:r>
              <a:rPr lang="en-US" altLang="zh-CN" sz="2400" dirty="0"/>
              <a:t>, target, n)</a:t>
            </a:r>
          </a:p>
          <a:p>
            <a:r>
              <a:rPr lang="en-US" altLang="zh-CN" sz="2400" dirty="0" smtClean="0"/>
              <a:t>  for </a:t>
            </a:r>
            <a:r>
              <a:rPr lang="en-US" altLang="zh-CN" sz="2400" dirty="0"/>
              <a:t>neighbor in </a:t>
            </a:r>
            <a:r>
              <a:rPr lang="en-US" altLang="zh-CN" sz="2400" dirty="0" err="1"/>
              <a:t>target.neighbors</a:t>
            </a:r>
            <a:r>
              <a:rPr lang="en-US" altLang="zh-CN" sz="2400" dirty="0"/>
              <a:t>:</a:t>
            </a:r>
          </a:p>
          <a:p>
            <a:r>
              <a:rPr lang="en-US" altLang="zh-CN" sz="2400" dirty="0" smtClean="0"/>
              <a:t>   </a:t>
            </a:r>
            <a:r>
              <a:rPr lang="en-US" altLang="zh-CN" sz="2400" dirty="0" err="1" smtClean="0"/>
              <a:t>results.addAll</a:t>
            </a:r>
            <a:r>
              <a:rPr lang="en-US" altLang="zh-CN" sz="2400" dirty="0" smtClean="0"/>
              <a:t>(</a:t>
            </a:r>
            <a:r>
              <a:rPr lang="en-US" altLang="zh-CN" sz="2800" b="1" dirty="0" err="1" smtClean="0">
                <a:solidFill>
                  <a:srgbClr val="FF0000"/>
                </a:solidFill>
              </a:rPr>
              <a:t>takeN</a:t>
            </a:r>
            <a:r>
              <a:rPr lang="en-US" altLang="zh-CN" sz="2400" dirty="0" smtClean="0"/>
              <a:t>(origin</a:t>
            </a:r>
            <a:r>
              <a:rPr lang="en-US" altLang="zh-CN" sz="2400" dirty="0"/>
              <a:t>, </a:t>
            </a:r>
            <a:r>
              <a:rPr lang="en-US" altLang="zh-CN" sz="2400" dirty="0" smtClean="0"/>
              <a:t> neighbor</a:t>
            </a:r>
            <a:r>
              <a:rPr lang="en-US" altLang="zh-CN" sz="2400" dirty="0"/>
              <a:t>, n)</a:t>
            </a:r>
          </a:p>
          <a:p>
            <a:r>
              <a:rPr lang="en-US" altLang="zh-CN" sz="2400" dirty="0" smtClean="0"/>
              <a:t>  comp </a:t>
            </a:r>
            <a:r>
              <a:rPr lang="en-US" altLang="zh-CN" sz="2400" dirty="0"/>
              <a:t>= </a:t>
            </a:r>
            <a:r>
              <a:rPr lang="en-US" altLang="zh-CN" sz="2400" dirty="0" err="1"/>
              <a:t>distance_from</a:t>
            </a:r>
            <a:r>
              <a:rPr lang="en-US" altLang="zh-CN" sz="2400" dirty="0"/>
              <a:t>(origin)</a:t>
            </a:r>
          </a:p>
          <a:p>
            <a:r>
              <a:rPr lang="en-US" altLang="zh-CN" sz="2400" dirty="0" smtClean="0"/>
              <a:t>  results </a:t>
            </a:r>
            <a:r>
              <a:rPr lang="en-US" altLang="zh-CN" sz="2400" dirty="0"/>
              <a:t>= sort(comp, results)</a:t>
            </a:r>
          </a:p>
          <a:p>
            <a:r>
              <a:rPr lang="en-US" altLang="zh-CN" sz="2400" dirty="0" smtClean="0"/>
              <a:t>  return </a:t>
            </a:r>
            <a:r>
              <a:rPr lang="en-US" altLang="zh-CN" sz="2400" dirty="0"/>
              <a:t>limit(n, results)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4801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3558" y="188640"/>
            <a:ext cx="8229600" cy="634082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THE COMMUNITY EVENT FOR APACHE HBASE™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838" y="6093296"/>
            <a:ext cx="8229600" cy="3208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2400" dirty="0"/>
              <a:t>https://hbase.apache.org/hbasecon-archives.html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95" y="1441785"/>
            <a:ext cx="8926925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2952371"/>
            <a:ext cx="7345362" cy="1339850"/>
          </a:xfrm>
        </p:spPr>
        <p:txBody>
          <a:bodyPr/>
          <a:lstStyle/>
          <a:p>
            <a:r>
              <a:rPr lang="en-US" b="1" dirty="0" smtClean="0"/>
              <a:t>HBase Architecture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30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2279</TotalTime>
  <Words>4498</Words>
  <Application>Microsoft Office PowerPoint</Application>
  <PresentationFormat>全屏显示(4:3)</PresentationFormat>
  <Paragraphs>751</Paragraphs>
  <Slides>85</Slides>
  <Notes>34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85</vt:i4>
      </vt:variant>
    </vt:vector>
  </HeadingPairs>
  <TitlesOfParts>
    <vt:vector size="96" baseType="lpstr">
      <vt:lpstr>DejaVu Sans</vt:lpstr>
      <vt:lpstr>ＭＳ Ｐゴシック</vt:lpstr>
      <vt:lpstr>ＭＳ Ｐゴシック</vt:lpstr>
      <vt:lpstr>宋体</vt:lpstr>
      <vt:lpstr>Arial</vt:lpstr>
      <vt:lpstr>Calibri</vt:lpstr>
      <vt:lpstr>Helvetica</vt:lpstr>
      <vt:lpstr>Times New Roman</vt:lpstr>
      <vt:lpstr>Wingdings</vt:lpstr>
      <vt:lpstr>Office 主题​​</vt:lpstr>
      <vt:lpstr>Visio</vt:lpstr>
      <vt:lpstr>HBase</vt:lpstr>
      <vt:lpstr>Apache Hadoop projects</vt:lpstr>
      <vt:lpstr>HBase: History </vt:lpstr>
      <vt:lpstr>HBase: Overview </vt:lpstr>
      <vt:lpstr>Row-Oriented vs Column-Oriented </vt:lpstr>
      <vt:lpstr>Column-Oriented database</vt:lpstr>
      <vt:lpstr>HBase: Part of Hadoop’s Ecosystem</vt:lpstr>
      <vt:lpstr>Zookeeper: Part of Hadoop’s Ecosystem</vt:lpstr>
      <vt:lpstr>HBase Architecture</vt:lpstr>
      <vt:lpstr>Three Major Components</vt:lpstr>
      <vt:lpstr>HBase Components</vt:lpstr>
      <vt:lpstr>Big Picture</vt:lpstr>
      <vt:lpstr>HFile</vt:lpstr>
      <vt:lpstr>ZooKeeper</vt:lpstr>
      <vt:lpstr>Data Model and Manipulation</vt:lpstr>
      <vt:lpstr>Data Model</vt:lpstr>
      <vt:lpstr>Logical model: sorted map of maps</vt:lpstr>
      <vt:lpstr>Physical model: column family oriented</vt:lpstr>
      <vt:lpstr>Physical model: HFile data</vt:lpstr>
      <vt:lpstr>Creating a Table</vt:lpstr>
      <vt:lpstr>Creating a Table</vt:lpstr>
      <vt:lpstr>Examine table schema</vt:lpstr>
      <vt:lpstr>Establish a connection</vt:lpstr>
      <vt:lpstr>Connection management</vt:lpstr>
      <vt:lpstr>Data manipulation</vt:lpstr>
      <vt:lpstr>Storing data</vt:lpstr>
      <vt:lpstr>Storing data</vt:lpstr>
      <vt:lpstr>Modifying data</vt:lpstr>
      <vt:lpstr>Reading data</vt:lpstr>
      <vt:lpstr>Reading data</vt:lpstr>
      <vt:lpstr>Deleting data</vt:lpstr>
      <vt:lpstr>Compactions: HBase housekeeping</vt:lpstr>
      <vt:lpstr>Versioned data</vt:lpstr>
      <vt:lpstr>Data coordinates</vt:lpstr>
      <vt:lpstr>views of HBase as a key-value data store</vt:lpstr>
      <vt:lpstr>Putting it all together</vt:lpstr>
      <vt:lpstr>CRUD operations in UsersDAO.java</vt:lpstr>
      <vt:lpstr>PowerPoint 演示文稿</vt:lpstr>
      <vt:lpstr>PowerPoint 演示文稿</vt:lpstr>
      <vt:lpstr>PowerPoint 演示文稿</vt:lpstr>
      <vt:lpstr>Table scans</vt:lpstr>
      <vt:lpstr>Atomic operations</vt:lpstr>
      <vt:lpstr>Executing a scan</vt:lpstr>
      <vt:lpstr>Applying filters ValueFilter</vt:lpstr>
      <vt:lpstr>Applying filters ParseFilter</vt:lpstr>
      <vt:lpstr>HBase is not an ACID-compliant database</vt:lpstr>
      <vt:lpstr>Hbase and Hadoop</vt:lpstr>
      <vt:lpstr>HBase in distributed mode</vt:lpstr>
      <vt:lpstr>HBase in distributed mode</vt:lpstr>
      <vt:lpstr>special Hbase tables </vt:lpstr>
      <vt:lpstr>Interaction with HBase</vt:lpstr>
      <vt:lpstr>Interaction with HBase</vt:lpstr>
      <vt:lpstr>Hbase and Map-Reduce</vt:lpstr>
      <vt:lpstr>HBase as a source</vt:lpstr>
      <vt:lpstr>HBase as a sink</vt:lpstr>
      <vt:lpstr>HBase as a shared resource</vt:lpstr>
      <vt:lpstr>HBase as a shared resource Reduce-side join</vt:lpstr>
      <vt:lpstr>HBase as a shared resource</vt:lpstr>
      <vt:lpstr>Writing a MapReduce application with HBase</vt:lpstr>
      <vt:lpstr>Writing a MapReduce application with HBase</vt:lpstr>
      <vt:lpstr>Writing a MapReduce application with HBase</vt:lpstr>
      <vt:lpstr>Hbase Application Examples</vt:lpstr>
      <vt:lpstr>OpenTSDB</vt:lpstr>
      <vt:lpstr>An overview of OpenTSDB</vt:lpstr>
      <vt:lpstr>Data: time series</vt:lpstr>
      <vt:lpstr>OpenTSDB: Schema design</vt:lpstr>
      <vt:lpstr>DECLARING THE SCHEMA</vt:lpstr>
      <vt:lpstr>Registering metrics in the tsdb-uid table</vt:lpstr>
      <vt:lpstr>TSDB Layout</vt:lpstr>
      <vt:lpstr>PowerPoint 演示文稿</vt:lpstr>
      <vt:lpstr>Application architecture</vt:lpstr>
      <vt:lpstr>OpenTSDB read path</vt:lpstr>
      <vt:lpstr>OpenTSDB write path</vt:lpstr>
      <vt:lpstr>Scaling GIS on HBase</vt:lpstr>
      <vt:lpstr>Designing a spatial index</vt:lpstr>
      <vt:lpstr>Find the wifi</vt:lpstr>
      <vt:lpstr>A naïve approach to spatial schema design: concatenated axes values.</vt:lpstr>
      <vt:lpstr>geohash</vt:lpstr>
      <vt:lpstr>Truncating a geohash</vt:lpstr>
      <vt:lpstr>Constructing a geohash</vt:lpstr>
      <vt:lpstr>Using the geohash as a spatially aware rowkey</vt:lpstr>
      <vt:lpstr>Implementing the nearest-neighbors query</vt:lpstr>
      <vt:lpstr>Prefix matches with geohash overlay</vt:lpstr>
      <vt:lpstr>Implementing the nearest-neighbors query</vt:lpstr>
      <vt:lpstr>THE COMMUNITY EVENT FOR APACHE HBASE™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HBase</dc:title>
  <dc:creator>wenjun</dc:creator>
  <cp:lastModifiedBy>wwj</cp:lastModifiedBy>
  <cp:revision>144</cp:revision>
  <dcterms:created xsi:type="dcterms:W3CDTF">2014-03-16T09:45:25Z</dcterms:created>
  <dcterms:modified xsi:type="dcterms:W3CDTF">2018-11-06T07:17:28Z</dcterms:modified>
</cp:coreProperties>
</file>